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Override1.xml" ContentType="application/vnd.openxmlformats-officedocument.themeOverr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charts/chart5.xml" ContentType="application/vnd.openxmlformats-officedocument.drawingml.chart+xml"/>
  <Override PartName="/ppt/theme/themeOverride3.xml" ContentType="application/vnd.openxmlformats-officedocument.themeOverride+xml"/>
  <Override PartName="/ppt/charts/chart6.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780" r:id="rId2"/>
    <p:sldMasterId id="2147483912" r:id="rId3"/>
    <p:sldMasterId id="2147483924" r:id="rId4"/>
  </p:sldMasterIdLst>
  <p:notesMasterIdLst>
    <p:notesMasterId r:id="rId35"/>
  </p:notesMasterIdLst>
  <p:handoutMasterIdLst>
    <p:handoutMasterId r:id="rId36"/>
  </p:handoutMasterIdLst>
  <p:sldIdLst>
    <p:sldId id="257" r:id="rId5"/>
    <p:sldId id="338" r:id="rId6"/>
    <p:sldId id="423" r:id="rId7"/>
    <p:sldId id="405" r:id="rId8"/>
    <p:sldId id="410" r:id="rId9"/>
    <p:sldId id="412" r:id="rId10"/>
    <p:sldId id="417" r:id="rId11"/>
    <p:sldId id="416" r:id="rId12"/>
    <p:sldId id="413" r:id="rId13"/>
    <p:sldId id="418" r:id="rId14"/>
    <p:sldId id="415" r:id="rId15"/>
    <p:sldId id="419" r:id="rId16"/>
    <p:sldId id="420" r:id="rId17"/>
    <p:sldId id="414" r:id="rId18"/>
    <p:sldId id="421" r:id="rId19"/>
    <p:sldId id="406" r:id="rId20"/>
    <p:sldId id="407" r:id="rId21"/>
    <p:sldId id="426" r:id="rId22"/>
    <p:sldId id="427" r:id="rId23"/>
    <p:sldId id="428" r:id="rId24"/>
    <p:sldId id="411" r:id="rId25"/>
    <p:sldId id="404" r:id="rId26"/>
    <p:sldId id="425" r:id="rId27"/>
    <p:sldId id="395" r:id="rId28"/>
    <p:sldId id="422" r:id="rId29"/>
    <p:sldId id="390" r:id="rId30"/>
    <p:sldId id="409" r:id="rId31"/>
    <p:sldId id="424" r:id="rId32"/>
    <p:sldId id="429" r:id="rId33"/>
    <p:sldId id="303" r:id="rId34"/>
  </p:sldIdLst>
  <p:sldSz cx="9144000" cy="5143500" type="screen16x9"/>
  <p:notesSz cx="6797675" cy="9926638"/>
  <p:defaultText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24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9631B5-78F2-41C9-869B-9F39066F8104}" styleName="Средний стиль 3 — акцент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52" d="100"/>
          <a:sy n="152" d="100"/>
        </p:scale>
        <p:origin x="426" y="108"/>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3.xml.rels><?xml version="1.0" encoding="UTF-8" standalone="yes"?>
<Relationships xmlns="http://schemas.openxmlformats.org/package/2006/relationships"><Relationship Id="rId2" Type="http://schemas.openxmlformats.org/officeDocument/2006/relationships/package" Target="../embeddings/_____Microsoft_Excel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5.xml.rels><?xml version="1.0" encoding="UTF-8" standalone="yes"?>
<Relationships xmlns="http://schemas.openxmlformats.org/package/2006/relationships"><Relationship Id="rId2" Type="http://schemas.openxmlformats.org/officeDocument/2006/relationships/package" Target="../embeddings/_____Microsoft_Excel4.xlsx"/><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Лист1!$B$1</c:f>
              <c:strCache>
                <c:ptCount val="1"/>
                <c:pt idx="0">
                  <c:v>Общее количество участников</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Лист1!$B$2:$B$4</c:f>
              <c:numCache>
                <c:formatCode>General</c:formatCode>
                <c:ptCount val="3"/>
                <c:pt idx="0">
                  <c:v>14254</c:v>
                </c:pt>
                <c:pt idx="1">
                  <c:v>124</c:v>
                </c:pt>
                <c:pt idx="2">
                  <c:v>58</c:v>
                </c:pt>
              </c:numCache>
            </c:numRef>
          </c:val>
          <c:extLst>
            <c:ext xmlns:c16="http://schemas.microsoft.com/office/drawing/2014/chart" uri="{C3380CC4-5D6E-409C-BE32-E72D297353CC}">
              <c16:uniqueId val="{00000000-00A7-4EE7-957E-C09B876E0464}"/>
            </c:ext>
          </c:extLst>
        </c:ser>
        <c:ser>
          <c:idx val="1"/>
          <c:order val="1"/>
          <c:tx>
            <c:strRef>
              <c:f>Лист1!$C$1</c:f>
              <c:strCache>
                <c:ptCount val="1"/>
                <c:pt idx="0">
                  <c:v>Незачет по требованию №1</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Лист1!$C$2:$C$4</c:f>
              <c:numCache>
                <c:formatCode>General</c:formatCode>
                <c:ptCount val="3"/>
                <c:pt idx="0">
                  <c:v>10</c:v>
                </c:pt>
                <c:pt idx="1">
                  <c:v>0</c:v>
                </c:pt>
                <c:pt idx="2">
                  <c:v>1</c:v>
                </c:pt>
              </c:numCache>
            </c:numRef>
          </c:val>
          <c:extLst>
            <c:ext xmlns:c16="http://schemas.microsoft.com/office/drawing/2014/chart" uri="{C3380CC4-5D6E-409C-BE32-E72D297353CC}">
              <c16:uniqueId val="{00000001-00A7-4EE7-957E-C09B876E0464}"/>
            </c:ext>
          </c:extLst>
        </c:ser>
        <c:ser>
          <c:idx val="2"/>
          <c:order val="2"/>
          <c:tx>
            <c:strRef>
              <c:f>Лист1!$D$1</c:f>
              <c:strCache>
                <c:ptCount val="1"/>
                <c:pt idx="0">
                  <c:v>Незачет по требованию №2</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Лист1!$D$2:$D$4</c:f>
              <c:numCache>
                <c:formatCode>General</c:formatCode>
                <c:ptCount val="3"/>
                <c:pt idx="0">
                  <c:v>12</c:v>
                </c:pt>
                <c:pt idx="1">
                  <c:v>0</c:v>
                </c:pt>
                <c:pt idx="2">
                  <c:v>1</c:v>
                </c:pt>
              </c:numCache>
            </c:numRef>
          </c:val>
          <c:extLst>
            <c:ext xmlns:c16="http://schemas.microsoft.com/office/drawing/2014/chart" uri="{C3380CC4-5D6E-409C-BE32-E72D297353CC}">
              <c16:uniqueId val="{00000002-00A7-4EE7-957E-C09B876E0464}"/>
            </c:ext>
          </c:extLst>
        </c:ser>
        <c:dLbls>
          <c:showLegendKey val="0"/>
          <c:showVal val="0"/>
          <c:showCatName val="0"/>
          <c:showSerName val="0"/>
          <c:showPercent val="0"/>
          <c:showBubbleSize val="0"/>
        </c:dLbls>
        <c:gapWidth val="150"/>
        <c:shape val="cylinder"/>
        <c:axId val="259037440"/>
        <c:axId val="259047424"/>
        <c:axId val="0"/>
      </c:bar3DChart>
      <c:catAx>
        <c:axId val="259037440"/>
        <c:scaling>
          <c:orientation val="minMax"/>
        </c:scaling>
        <c:delete val="0"/>
        <c:axPos val="b"/>
        <c:numFmt formatCode="General" sourceLinked="0"/>
        <c:majorTickMark val="out"/>
        <c:minorTickMark val="none"/>
        <c:tickLblPos val="nextTo"/>
        <c:crossAx val="259047424"/>
        <c:crosses val="autoZero"/>
        <c:auto val="1"/>
        <c:lblAlgn val="ctr"/>
        <c:lblOffset val="100"/>
        <c:noMultiLvlLbl val="0"/>
      </c:catAx>
      <c:valAx>
        <c:axId val="259047424"/>
        <c:scaling>
          <c:orientation val="minMax"/>
        </c:scaling>
        <c:delete val="0"/>
        <c:axPos val="l"/>
        <c:majorGridlines/>
        <c:numFmt formatCode="General" sourceLinked="1"/>
        <c:majorTickMark val="out"/>
        <c:minorTickMark val="none"/>
        <c:tickLblPos val="nextTo"/>
        <c:crossAx val="259037440"/>
        <c:crosses val="autoZero"/>
        <c:crossBetween val="between"/>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Лист1!$B$1</c:f>
              <c:strCache>
                <c:ptCount val="1"/>
                <c:pt idx="0">
                  <c:v>Общее количество писавших</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10 декабря 2023 года</c:v>
                </c:pt>
                <c:pt idx="1">
                  <c:v>7 февраля 2024 года</c:v>
                </c:pt>
                <c:pt idx="2">
                  <c:v>10 апреля 2024 года</c:v>
                </c:pt>
              </c:strCache>
            </c:strRef>
          </c:cat>
          <c:val>
            <c:numRef>
              <c:f>Лист1!$B$2:$B$4</c:f>
              <c:numCache>
                <c:formatCode>General</c:formatCode>
                <c:ptCount val="3"/>
                <c:pt idx="0">
                  <c:v>14254</c:v>
                </c:pt>
                <c:pt idx="1">
                  <c:v>124</c:v>
                </c:pt>
                <c:pt idx="2">
                  <c:v>58</c:v>
                </c:pt>
              </c:numCache>
            </c:numRef>
          </c:val>
          <c:extLst>
            <c:ext xmlns:c16="http://schemas.microsoft.com/office/drawing/2014/chart" uri="{C3380CC4-5D6E-409C-BE32-E72D297353CC}">
              <c16:uniqueId val="{00000000-F944-480B-A0C0-E22EF8A89C35}"/>
            </c:ext>
          </c:extLst>
        </c:ser>
        <c:ser>
          <c:idx val="1"/>
          <c:order val="1"/>
          <c:tx>
            <c:strRef>
              <c:f>Лист1!$C$1</c:f>
              <c:strCache>
                <c:ptCount val="1"/>
                <c:pt idx="0">
                  <c:v>Зачет по критерию №1</c:v>
                </c:pt>
              </c:strCache>
            </c:strRef>
          </c:tx>
          <c:invertIfNegative val="0"/>
          <c:dLbls>
            <c:dLbl>
              <c:idx val="0"/>
              <c:layout>
                <c:manualLayout>
                  <c:x val="4.1666666666666664E-2"/>
                  <c:y val="1.9841269841269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944-480B-A0C0-E22EF8A89C35}"/>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10 декабря 2023 года</c:v>
                </c:pt>
                <c:pt idx="1">
                  <c:v>7 февраля 2024 года</c:v>
                </c:pt>
                <c:pt idx="2">
                  <c:v>10 апреля 2024 года</c:v>
                </c:pt>
              </c:strCache>
            </c:strRef>
          </c:cat>
          <c:val>
            <c:numRef>
              <c:f>Лист1!$C$2:$C$4</c:f>
              <c:numCache>
                <c:formatCode>General</c:formatCode>
                <c:ptCount val="3"/>
                <c:pt idx="0">
                  <c:v>14220</c:v>
                </c:pt>
                <c:pt idx="1">
                  <c:v>119</c:v>
                </c:pt>
                <c:pt idx="2">
                  <c:v>56</c:v>
                </c:pt>
              </c:numCache>
            </c:numRef>
          </c:val>
          <c:extLst>
            <c:ext xmlns:c16="http://schemas.microsoft.com/office/drawing/2014/chart" uri="{C3380CC4-5D6E-409C-BE32-E72D297353CC}">
              <c16:uniqueId val="{00000002-F944-480B-A0C0-E22EF8A89C35}"/>
            </c:ext>
          </c:extLst>
        </c:ser>
        <c:ser>
          <c:idx val="2"/>
          <c:order val="2"/>
          <c:tx>
            <c:strRef>
              <c:f>Лист1!$D$1</c:f>
              <c:strCache>
                <c:ptCount val="1"/>
                <c:pt idx="0">
                  <c:v>Незачет по критерию №1</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10 декабря 2023 года</c:v>
                </c:pt>
                <c:pt idx="1">
                  <c:v>7 февраля 2024 года</c:v>
                </c:pt>
                <c:pt idx="2">
                  <c:v>10 апреля 2024 года</c:v>
                </c:pt>
              </c:strCache>
            </c:strRef>
          </c:cat>
          <c:val>
            <c:numRef>
              <c:f>Лист1!$D$2:$D$4</c:f>
              <c:numCache>
                <c:formatCode>General</c:formatCode>
                <c:ptCount val="3"/>
                <c:pt idx="0">
                  <c:v>34</c:v>
                </c:pt>
                <c:pt idx="1">
                  <c:v>5</c:v>
                </c:pt>
                <c:pt idx="2">
                  <c:v>2</c:v>
                </c:pt>
              </c:numCache>
            </c:numRef>
          </c:val>
          <c:extLst>
            <c:ext xmlns:c16="http://schemas.microsoft.com/office/drawing/2014/chart" uri="{C3380CC4-5D6E-409C-BE32-E72D297353CC}">
              <c16:uniqueId val="{00000003-F944-480B-A0C0-E22EF8A89C35}"/>
            </c:ext>
          </c:extLst>
        </c:ser>
        <c:dLbls>
          <c:showLegendKey val="0"/>
          <c:showVal val="0"/>
          <c:showCatName val="0"/>
          <c:showSerName val="0"/>
          <c:showPercent val="0"/>
          <c:showBubbleSize val="0"/>
        </c:dLbls>
        <c:gapWidth val="150"/>
        <c:shape val="cylinder"/>
        <c:axId val="259062400"/>
        <c:axId val="259543424"/>
        <c:axId val="0"/>
      </c:bar3DChart>
      <c:catAx>
        <c:axId val="259062400"/>
        <c:scaling>
          <c:orientation val="minMax"/>
        </c:scaling>
        <c:delete val="0"/>
        <c:axPos val="b"/>
        <c:numFmt formatCode="General" sourceLinked="0"/>
        <c:majorTickMark val="out"/>
        <c:minorTickMark val="none"/>
        <c:tickLblPos val="nextTo"/>
        <c:crossAx val="259543424"/>
        <c:crosses val="autoZero"/>
        <c:auto val="1"/>
        <c:lblAlgn val="ctr"/>
        <c:lblOffset val="100"/>
        <c:noMultiLvlLbl val="0"/>
      </c:catAx>
      <c:valAx>
        <c:axId val="259543424"/>
        <c:scaling>
          <c:orientation val="minMax"/>
        </c:scaling>
        <c:delete val="0"/>
        <c:axPos val="l"/>
        <c:majorGridlines/>
        <c:numFmt formatCode="General" sourceLinked="1"/>
        <c:majorTickMark val="out"/>
        <c:minorTickMark val="none"/>
        <c:tickLblPos val="nextTo"/>
        <c:crossAx val="259062400"/>
        <c:crosses val="autoZero"/>
        <c:crossBetween val="between"/>
      </c:valAx>
    </c:plotArea>
    <c:legend>
      <c:legendPos val="r"/>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Лист1!$B$1</c:f>
              <c:strCache>
                <c:ptCount val="1"/>
                <c:pt idx="0">
                  <c:v>Общее количество писавших</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2023 года</c:v>
                </c:pt>
                <c:pt idx="2">
                  <c:v>10 апреля 2024 года</c:v>
                </c:pt>
              </c:strCache>
            </c:strRef>
          </c:cat>
          <c:val>
            <c:numRef>
              <c:f>Лист1!$B$2:$B$4</c:f>
              <c:numCache>
                <c:formatCode>General</c:formatCode>
                <c:ptCount val="3"/>
                <c:pt idx="0">
                  <c:v>14254</c:v>
                </c:pt>
                <c:pt idx="1">
                  <c:v>124</c:v>
                </c:pt>
                <c:pt idx="2">
                  <c:v>58</c:v>
                </c:pt>
              </c:numCache>
            </c:numRef>
          </c:val>
          <c:extLst>
            <c:ext xmlns:c16="http://schemas.microsoft.com/office/drawing/2014/chart" uri="{C3380CC4-5D6E-409C-BE32-E72D297353CC}">
              <c16:uniqueId val="{00000000-2618-4367-BB44-7C305C02DF62}"/>
            </c:ext>
          </c:extLst>
        </c:ser>
        <c:ser>
          <c:idx val="1"/>
          <c:order val="1"/>
          <c:tx>
            <c:strRef>
              <c:f>Лист1!$C$1</c:f>
              <c:strCache>
                <c:ptCount val="1"/>
                <c:pt idx="0">
                  <c:v>Зачет по критерию №2</c:v>
                </c:pt>
              </c:strCache>
            </c:strRef>
          </c:tx>
          <c:invertIfNegative val="0"/>
          <c:dLbls>
            <c:dLbl>
              <c:idx val="0"/>
              <c:layout>
                <c:manualLayout>
                  <c:x val="2.3148148148148147E-2"/>
                  <c:y val="3.9682539682539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618-4367-BB44-7C305C02DF62}"/>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2023 года</c:v>
                </c:pt>
                <c:pt idx="2">
                  <c:v>10 апреля 2024 года</c:v>
                </c:pt>
              </c:strCache>
            </c:strRef>
          </c:cat>
          <c:val>
            <c:numRef>
              <c:f>Лист1!$C$2:$C$4</c:f>
              <c:numCache>
                <c:formatCode>General</c:formatCode>
                <c:ptCount val="3"/>
                <c:pt idx="0">
                  <c:v>14206</c:v>
                </c:pt>
                <c:pt idx="1">
                  <c:v>116</c:v>
                </c:pt>
                <c:pt idx="2">
                  <c:v>55</c:v>
                </c:pt>
              </c:numCache>
            </c:numRef>
          </c:val>
          <c:extLst>
            <c:ext xmlns:c16="http://schemas.microsoft.com/office/drawing/2014/chart" uri="{C3380CC4-5D6E-409C-BE32-E72D297353CC}">
              <c16:uniqueId val="{00000002-2618-4367-BB44-7C305C02DF62}"/>
            </c:ext>
          </c:extLst>
        </c:ser>
        <c:ser>
          <c:idx val="2"/>
          <c:order val="2"/>
          <c:tx>
            <c:strRef>
              <c:f>Лист1!$D$1</c:f>
              <c:strCache>
                <c:ptCount val="1"/>
                <c:pt idx="0">
                  <c:v>Незачет по критерию №2</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2023 года</c:v>
                </c:pt>
                <c:pt idx="2">
                  <c:v>10 апреля 2024 года</c:v>
                </c:pt>
              </c:strCache>
            </c:strRef>
          </c:cat>
          <c:val>
            <c:numRef>
              <c:f>Лист1!$D$2:$D$4</c:f>
              <c:numCache>
                <c:formatCode>General</c:formatCode>
                <c:ptCount val="3"/>
                <c:pt idx="0">
                  <c:v>34</c:v>
                </c:pt>
                <c:pt idx="1">
                  <c:v>8</c:v>
                </c:pt>
                <c:pt idx="2">
                  <c:v>3</c:v>
                </c:pt>
              </c:numCache>
            </c:numRef>
          </c:val>
          <c:extLst>
            <c:ext xmlns:c16="http://schemas.microsoft.com/office/drawing/2014/chart" uri="{C3380CC4-5D6E-409C-BE32-E72D297353CC}">
              <c16:uniqueId val="{00000003-2618-4367-BB44-7C305C02DF62}"/>
            </c:ext>
          </c:extLst>
        </c:ser>
        <c:dLbls>
          <c:showLegendKey val="0"/>
          <c:showVal val="0"/>
          <c:showCatName val="0"/>
          <c:showSerName val="0"/>
          <c:showPercent val="0"/>
          <c:showBubbleSize val="0"/>
        </c:dLbls>
        <c:gapWidth val="150"/>
        <c:shape val="cylinder"/>
        <c:axId val="265325568"/>
        <c:axId val="282727168"/>
        <c:axId val="0"/>
      </c:bar3DChart>
      <c:catAx>
        <c:axId val="265325568"/>
        <c:scaling>
          <c:orientation val="minMax"/>
        </c:scaling>
        <c:delete val="0"/>
        <c:axPos val="b"/>
        <c:numFmt formatCode="General" sourceLinked="0"/>
        <c:majorTickMark val="out"/>
        <c:minorTickMark val="none"/>
        <c:tickLblPos val="nextTo"/>
        <c:crossAx val="282727168"/>
        <c:crosses val="autoZero"/>
        <c:auto val="1"/>
        <c:lblAlgn val="ctr"/>
        <c:lblOffset val="100"/>
        <c:noMultiLvlLbl val="0"/>
      </c:catAx>
      <c:valAx>
        <c:axId val="282727168"/>
        <c:scaling>
          <c:orientation val="minMax"/>
        </c:scaling>
        <c:delete val="0"/>
        <c:axPos val="l"/>
        <c:majorGridlines/>
        <c:numFmt formatCode="General" sourceLinked="1"/>
        <c:majorTickMark val="out"/>
        <c:minorTickMark val="none"/>
        <c:tickLblPos val="nextTo"/>
        <c:crossAx val="265325568"/>
        <c:crosses val="autoZero"/>
        <c:crossBetween val="between"/>
      </c:valAx>
    </c:plotArea>
    <c:legend>
      <c:legendPos val="r"/>
      <c:overlay val="0"/>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Лист1!$B$1</c:f>
              <c:strCache>
                <c:ptCount val="1"/>
                <c:pt idx="0">
                  <c:v>Количество участников ИС </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Лист1!$B$2:$B$4</c:f>
              <c:numCache>
                <c:formatCode>General</c:formatCode>
                <c:ptCount val="3"/>
                <c:pt idx="0">
                  <c:v>14254</c:v>
                </c:pt>
                <c:pt idx="1">
                  <c:v>124</c:v>
                </c:pt>
                <c:pt idx="2">
                  <c:v>58</c:v>
                </c:pt>
              </c:numCache>
            </c:numRef>
          </c:val>
          <c:extLst>
            <c:ext xmlns:c16="http://schemas.microsoft.com/office/drawing/2014/chart" uri="{C3380CC4-5D6E-409C-BE32-E72D297353CC}">
              <c16:uniqueId val="{00000000-1949-40BF-A6B2-1A414F3AA33A}"/>
            </c:ext>
          </c:extLst>
        </c:ser>
        <c:ser>
          <c:idx val="1"/>
          <c:order val="1"/>
          <c:tx>
            <c:strRef>
              <c:f>Лист1!$C$1</c:f>
              <c:strCache>
                <c:ptCount val="1"/>
                <c:pt idx="0">
                  <c:v>Количество получивших "зачет" по критерию №3</c:v>
                </c:pt>
              </c:strCache>
            </c:strRef>
          </c:tx>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949-40BF-A6B2-1A414F3AA33A}"/>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949-40BF-A6B2-1A414F3AA33A}"/>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949-40BF-A6B2-1A414F3AA33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Лист1!$C$2:$C$4</c:f>
              <c:numCache>
                <c:formatCode>General</c:formatCode>
                <c:ptCount val="3"/>
                <c:pt idx="0">
                  <c:v>12824</c:v>
                </c:pt>
                <c:pt idx="1">
                  <c:v>94</c:v>
                </c:pt>
                <c:pt idx="2">
                  <c:v>49</c:v>
                </c:pt>
              </c:numCache>
            </c:numRef>
          </c:val>
          <c:extLst>
            <c:ext xmlns:c16="http://schemas.microsoft.com/office/drawing/2014/chart" uri="{C3380CC4-5D6E-409C-BE32-E72D297353CC}">
              <c16:uniqueId val="{00000004-1949-40BF-A6B2-1A414F3AA33A}"/>
            </c:ext>
          </c:extLst>
        </c:ser>
        <c:ser>
          <c:idx val="2"/>
          <c:order val="2"/>
          <c:tx>
            <c:strRef>
              <c:f>Лист1!$D$1</c:f>
              <c:strCache>
                <c:ptCount val="1"/>
                <c:pt idx="0">
                  <c:v>Количество получивших "незачет" по критерию №3</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Лист1!$D$2:$D$4</c:f>
              <c:numCache>
                <c:formatCode>General</c:formatCode>
                <c:ptCount val="3"/>
                <c:pt idx="0">
                  <c:v>1430</c:v>
                </c:pt>
                <c:pt idx="1">
                  <c:v>30</c:v>
                </c:pt>
                <c:pt idx="2">
                  <c:v>3</c:v>
                </c:pt>
              </c:numCache>
            </c:numRef>
          </c:val>
          <c:extLst>
            <c:ext xmlns:c16="http://schemas.microsoft.com/office/drawing/2014/chart" uri="{C3380CC4-5D6E-409C-BE32-E72D297353CC}">
              <c16:uniqueId val="{00000005-1949-40BF-A6B2-1A414F3AA33A}"/>
            </c:ext>
          </c:extLst>
        </c:ser>
        <c:dLbls>
          <c:showLegendKey val="0"/>
          <c:showVal val="0"/>
          <c:showCatName val="0"/>
          <c:showSerName val="0"/>
          <c:showPercent val="0"/>
          <c:showBubbleSize val="0"/>
        </c:dLbls>
        <c:gapWidth val="150"/>
        <c:shape val="cylinder"/>
        <c:axId val="282761856"/>
        <c:axId val="288282112"/>
        <c:axId val="0"/>
      </c:bar3DChart>
      <c:catAx>
        <c:axId val="282761856"/>
        <c:scaling>
          <c:orientation val="minMax"/>
        </c:scaling>
        <c:delete val="0"/>
        <c:axPos val="b"/>
        <c:numFmt formatCode="General" sourceLinked="0"/>
        <c:majorTickMark val="out"/>
        <c:minorTickMark val="none"/>
        <c:tickLblPos val="nextTo"/>
        <c:crossAx val="288282112"/>
        <c:crosses val="autoZero"/>
        <c:auto val="1"/>
        <c:lblAlgn val="ctr"/>
        <c:lblOffset val="100"/>
        <c:noMultiLvlLbl val="0"/>
      </c:catAx>
      <c:valAx>
        <c:axId val="288282112"/>
        <c:scaling>
          <c:orientation val="minMax"/>
        </c:scaling>
        <c:delete val="0"/>
        <c:axPos val="l"/>
        <c:majorGridlines/>
        <c:numFmt formatCode="General" sourceLinked="1"/>
        <c:majorTickMark val="out"/>
        <c:minorTickMark val="none"/>
        <c:tickLblPos val="nextTo"/>
        <c:crossAx val="282761856"/>
        <c:crosses val="autoZero"/>
        <c:crossBetween val="between"/>
      </c:valAx>
    </c:plotArea>
    <c:legend>
      <c:legendPos val="r"/>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Лист1!$B$1</c:f>
              <c:strCache>
                <c:ptCount val="1"/>
                <c:pt idx="0">
                  <c:v>Количество участников</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Лист1!$B$2:$B$4</c:f>
              <c:numCache>
                <c:formatCode>General</c:formatCode>
                <c:ptCount val="3"/>
                <c:pt idx="0">
                  <c:v>14254</c:v>
                </c:pt>
                <c:pt idx="1">
                  <c:v>124</c:v>
                </c:pt>
                <c:pt idx="2">
                  <c:v>58</c:v>
                </c:pt>
              </c:numCache>
            </c:numRef>
          </c:val>
          <c:extLst>
            <c:ext xmlns:c16="http://schemas.microsoft.com/office/drawing/2014/chart" uri="{C3380CC4-5D6E-409C-BE32-E72D297353CC}">
              <c16:uniqueId val="{00000000-96E1-43EF-A72D-831C72C8CFE3}"/>
            </c:ext>
          </c:extLst>
        </c:ser>
        <c:ser>
          <c:idx val="1"/>
          <c:order val="1"/>
          <c:tx>
            <c:strRef>
              <c:f>Лист1!$C$1</c:f>
              <c:strCache>
                <c:ptCount val="1"/>
                <c:pt idx="0">
                  <c:v>Количество участников, получивших "зачет" по критерию №4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Лист1!$C$2:$C$4</c:f>
              <c:numCache>
                <c:formatCode>General</c:formatCode>
                <c:ptCount val="3"/>
                <c:pt idx="0">
                  <c:v>11793</c:v>
                </c:pt>
                <c:pt idx="1">
                  <c:v>77</c:v>
                </c:pt>
                <c:pt idx="2">
                  <c:v>46</c:v>
                </c:pt>
              </c:numCache>
            </c:numRef>
          </c:val>
          <c:extLst>
            <c:ext xmlns:c16="http://schemas.microsoft.com/office/drawing/2014/chart" uri="{C3380CC4-5D6E-409C-BE32-E72D297353CC}">
              <c16:uniqueId val="{00000001-96E1-43EF-A72D-831C72C8CFE3}"/>
            </c:ext>
          </c:extLst>
        </c:ser>
        <c:ser>
          <c:idx val="2"/>
          <c:order val="2"/>
          <c:tx>
            <c:strRef>
              <c:f>Лист1!$D$1</c:f>
              <c:strCache>
                <c:ptCount val="1"/>
                <c:pt idx="0">
                  <c:v>Количество участников, получивших "незачет" по критерию №4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Лист1!$D$2:$D$4</c:f>
              <c:numCache>
                <c:formatCode>General</c:formatCode>
                <c:ptCount val="3"/>
                <c:pt idx="0">
                  <c:v>2461</c:v>
                </c:pt>
                <c:pt idx="1">
                  <c:v>47</c:v>
                </c:pt>
                <c:pt idx="2">
                  <c:v>12</c:v>
                </c:pt>
              </c:numCache>
            </c:numRef>
          </c:val>
          <c:extLst>
            <c:ext xmlns:c16="http://schemas.microsoft.com/office/drawing/2014/chart" uri="{C3380CC4-5D6E-409C-BE32-E72D297353CC}">
              <c16:uniqueId val="{00000002-96E1-43EF-A72D-831C72C8CFE3}"/>
            </c:ext>
          </c:extLst>
        </c:ser>
        <c:dLbls>
          <c:showLegendKey val="0"/>
          <c:showVal val="0"/>
          <c:showCatName val="0"/>
          <c:showSerName val="0"/>
          <c:showPercent val="0"/>
          <c:showBubbleSize val="0"/>
        </c:dLbls>
        <c:gapWidth val="150"/>
        <c:shape val="cylinder"/>
        <c:axId val="288899456"/>
        <c:axId val="288900992"/>
        <c:axId val="0"/>
      </c:bar3DChart>
      <c:catAx>
        <c:axId val="288899456"/>
        <c:scaling>
          <c:orientation val="minMax"/>
        </c:scaling>
        <c:delete val="0"/>
        <c:axPos val="b"/>
        <c:numFmt formatCode="General" sourceLinked="0"/>
        <c:majorTickMark val="out"/>
        <c:minorTickMark val="none"/>
        <c:tickLblPos val="nextTo"/>
        <c:crossAx val="288900992"/>
        <c:crosses val="autoZero"/>
        <c:auto val="1"/>
        <c:lblAlgn val="ctr"/>
        <c:lblOffset val="100"/>
        <c:noMultiLvlLbl val="0"/>
      </c:catAx>
      <c:valAx>
        <c:axId val="288900992"/>
        <c:scaling>
          <c:orientation val="minMax"/>
        </c:scaling>
        <c:delete val="0"/>
        <c:axPos val="l"/>
        <c:majorGridlines/>
        <c:numFmt formatCode="General" sourceLinked="1"/>
        <c:majorTickMark val="out"/>
        <c:minorTickMark val="none"/>
        <c:tickLblPos val="nextTo"/>
        <c:crossAx val="288899456"/>
        <c:crosses val="autoZero"/>
        <c:crossBetween val="between"/>
      </c:valAx>
    </c:plotArea>
    <c:legend>
      <c:legendPos val="r"/>
      <c:overlay val="0"/>
    </c:legend>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Лист1!$B$1</c:f>
              <c:strCache>
                <c:ptCount val="1"/>
                <c:pt idx="0">
                  <c:v>Количество участников</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Лист1!$B$2:$B$4</c:f>
              <c:numCache>
                <c:formatCode>General</c:formatCode>
                <c:ptCount val="3"/>
                <c:pt idx="0">
                  <c:v>14254</c:v>
                </c:pt>
                <c:pt idx="1">
                  <c:v>124</c:v>
                </c:pt>
                <c:pt idx="2">
                  <c:v>58</c:v>
                </c:pt>
              </c:numCache>
            </c:numRef>
          </c:val>
          <c:extLst>
            <c:ext xmlns:c16="http://schemas.microsoft.com/office/drawing/2014/chart" uri="{C3380CC4-5D6E-409C-BE32-E72D297353CC}">
              <c16:uniqueId val="{00000000-F23E-422C-BA25-9F5D90C68F5E}"/>
            </c:ext>
          </c:extLst>
        </c:ser>
        <c:ser>
          <c:idx val="1"/>
          <c:order val="1"/>
          <c:tx>
            <c:strRef>
              <c:f>Лист1!$C$1</c:f>
              <c:strCache>
                <c:ptCount val="1"/>
                <c:pt idx="0">
                  <c:v>Количество участников, получивших "зачет" по критерию №5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Лист1!$C$2:$C$4</c:f>
              <c:numCache>
                <c:formatCode>General</c:formatCode>
                <c:ptCount val="3"/>
                <c:pt idx="0">
                  <c:v>12048</c:v>
                </c:pt>
                <c:pt idx="1">
                  <c:v>74</c:v>
                </c:pt>
                <c:pt idx="2">
                  <c:v>46</c:v>
                </c:pt>
              </c:numCache>
            </c:numRef>
          </c:val>
          <c:extLst>
            <c:ext xmlns:c16="http://schemas.microsoft.com/office/drawing/2014/chart" uri="{C3380CC4-5D6E-409C-BE32-E72D297353CC}">
              <c16:uniqueId val="{00000001-F23E-422C-BA25-9F5D90C68F5E}"/>
            </c:ext>
          </c:extLst>
        </c:ser>
        <c:ser>
          <c:idx val="2"/>
          <c:order val="2"/>
          <c:tx>
            <c:strRef>
              <c:f>Лист1!$D$1</c:f>
              <c:strCache>
                <c:ptCount val="1"/>
                <c:pt idx="0">
                  <c:v>Количество участников, получивших "незачет" по критерию №5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6 декабря 2023 года</c:v>
                </c:pt>
                <c:pt idx="1">
                  <c:v>7 февраля 2024 года</c:v>
                </c:pt>
                <c:pt idx="2">
                  <c:v>10 апреля 2024 года</c:v>
                </c:pt>
              </c:strCache>
            </c:strRef>
          </c:cat>
          <c:val>
            <c:numRef>
              <c:f>Лист1!$D$2:$D$4</c:f>
              <c:numCache>
                <c:formatCode>General</c:formatCode>
                <c:ptCount val="3"/>
                <c:pt idx="0">
                  <c:v>2206</c:v>
                </c:pt>
                <c:pt idx="1">
                  <c:v>50</c:v>
                </c:pt>
                <c:pt idx="2">
                  <c:v>12</c:v>
                </c:pt>
              </c:numCache>
            </c:numRef>
          </c:val>
          <c:extLst>
            <c:ext xmlns:c16="http://schemas.microsoft.com/office/drawing/2014/chart" uri="{C3380CC4-5D6E-409C-BE32-E72D297353CC}">
              <c16:uniqueId val="{00000002-F23E-422C-BA25-9F5D90C68F5E}"/>
            </c:ext>
          </c:extLst>
        </c:ser>
        <c:dLbls>
          <c:showLegendKey val="0"/>
          <c:showVal val="0"/>
          <c:showCatName val="0"/>
          <c:showSerName val="0"/>
          <c:showPercent val="0"/>
          <c:showBubbleSize val="0"/>
        </c:dLbls>
        <c:gapWidth val="150"/>
        <c:shape val="cylinder"/>
        <c:axId val="293712640"/>
        <c:axId val="293714176"/>
        <c:axId val="0"/>
      </c:bar3DChart>
      <c:catAx>
        <c:axId val="293712640"/>
        <c:scaling>
          <c:orientation val="minMax"/>
        </c:scaling>
        <c:delete val="0"/>
        <c:axPos val="b"/>
        <c:numFmt formatCode="General" sourceLinked="0"/>
        <c:majorTickMark val="out"/>
        <c:minorTickMark val="none"/>
        <c:tickLblPos val="nextTo"/>
        <c:crossAx val="293714176"/>
        <c:crosses val="autoZero"/>
        <c:auto val="1"/>
        <c:lblAlgn val="ctr"/>
        <c:lblOffset val="100"/>
        <c:noMultiLvlLbl val="0"/>
      </c:catAx>
      <c:valAx>
        <c:axId val="293714176"/>
        <c:scaling>
          <c:orientation val="minMax"/>
        </c:scaling>
        <c:delete val="0"/>
        <c:axPos val="l"/>
        <c:majorGridlines/>
        <c:numFmt formatCode="General" sourceLinked="1"/>
        <c:majorTickMark val="out"/>
        <c:minorTickMark val="none"/>
        <c:tickLblPos val="nextTo"/>
        <c:crossAx val="293712640"/>
        <c:crosses val="autoZero"/>
        <c:crossBetween val="between"/>
      </c:valAx>
    </c:plotArea>
    <c:legend>
      <c:legendPos val="r"/>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B27D5C-33CB-4242-A34F-2989F6823241}" type="doc">
      <dgm:prSet loTypeId="urn:microsoft.com/office/officeart/2005/8/layout/orgChart1" loCatId="hierarchy" qsTypeId="urn:microsoft.com/office/officeart/2005/8/quickstyle/3d1" qsCatId="3D" csTypeId="urn:microsoft.com/office/officeart/2005/8/colors/accent0_2" csCatId="mainScheme" phldr="1"/>
      <dgm:spPr/>
      <dgm:t>
        <a:bodyPr/>
        <a:lstStyle/>
        <a:p>
          <a:endParaRPr lang="ru-RU"/>
        </a:p>
      </dgm:t>
    </dgm:pt>
    <dgm:pt modelId="{B2B9672D-26FA-4A66-B314-3833EA851F71}">
      <dgm:prSet phldrT="[Текст]"/>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b="1" dirty="0" smtClean="0"/>
            <a:t>Учетная запись </a:t>
          </a:r>
        </a:p>
        <a:p>
          <a:pPr marL="0" marR="0" lvl="0" indent="0" algn="ctr" defTabSz="914400" eaLnBrk="1" fontAlgn="auto" latinLnBrk="0" hangingPunct="1">
            <a:lnSpc>
              <a:spcPct val="100000"/>
            </a:lnSpc>
            <a:spcBef>
              <a:spcPts val="0"/>
            </a:spcBef>
            <a:spcAft>
              <a:spcPts val="0"/>
            </a:spcAft>
            <a:buClrTx/>
            <a:buSzTx/>
            <a:buFontTx/>
            <a:buNone/>
            <a:tabLst/>
            <a:defRPr/>
          </a:pPr>
          <a:r>
            <a:rPr lang="ru-RU" b="1" dirty="0" smtClean="0"/>
            <a:t>на ГОСУСЛУГАХ gosuslugi.ru</a:t>
          </a:r>
        </a:p>
        <a:p>
          <a:pPr lvl="0" defTabSz="1955800">
            <a:lnSpc>
              <a:spcPct val="90000"/>
            </a:lnSpc>
            <a:spcBef>
              <a:spcPct val="0"/>
            </a:spcBef>
          </a:pPr>
          <a:endParaRPr lang="ru-RU" dirty="0"/>
        </a:p>
      </dgm:t>
    </dgm:pt>
    <dgm:pt modelId="{47371F87-A91B-4467-AFF7-5C782EB0DCD5}" type="parTrans" cxnId="{7D573400-2F4E-40BB-BBBC-353B45F6FB85}">
      <dgm:prSet/>
      <dgm:spPr/>
      <dgm:t>
        <a:bodyPr/>
        <a:lstStyle/>
        <a:p>
          <a:endParaRPr lang="ru-RU"/>
        </a:p>
      </dgm:t>
    </dgm:pt>
    <dgm:pt modelId="{FCB220C4-CECA-441D-BE2A-1695D6C4844D}" type="sibTrans" cxnId="{7D573400-2F4E-40BB-BBBC-353B45F6FB85}">
      <dgm:prSet/>
      <dgm:spPr/>
      <dgm:t>
        <a:bodyPr/>
        <a:lstStyle/>
        <a:p>
          <a:endParaRPr lang="ru-RU"/>
        </a:p>
      </dgm:t>
    </dgm:pt>
    <dgm:pt modelId="{44CF1747-D6B9-4BE9-800B-1A61AA29AB5A}" type="asst">
      <dgm:prSet phldrT="[Текст]"/>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b="1" smtClean="0"/>
            <a:t>Электронный дневник</a:t>
          </a:r>
        </a:p>
        <a:p>
          <a:pPr lvl="0" algn="ctr" defTabSz="666750">
            <a:lnSpc>
              <a:spcPct val="90000"/>
            </a:lnSpc>
            <a:spcBef>
              <a:spcPct val="0"/>
            </a:spcBef>
          </a:pPr>
          <a:endParaRPr lang="ru-RU" dirty="0"/>
        </a:p>
      </dgm:t>
    </dgm:pt>
    <dgm:pt modelId="{7BDBFA92-5F1F-4413-8B04-3A5BC47EE39D}" type="parTrans" cxnId="{6A13FD92-5708-48A5-8143-B0D476CC9FB6}">
      <dgm:prSet/>
      <dgm:spPr/>
      <dgm:t>
        <a:bodyPr/>
        <a:lstStyle/>
        <a:p>
          <a:endParaRPr lang="ru-RU"/>
        </a:p>
      </dgm:t>
    </dgm:pt>
    <dgm:pt modelId="{40582AB3-8CB2-4A00-A6CD-C9B8DB659CEE}" type="sibTrans" cxnId="{6A13FD92-5708-48A5-8143-B0D476CC9FB6}">
      <dgm:prSet/>
      <dgm:spPr/>
      <dgm:t>
        <a:bodyPr/>
        <a:lstStyle/>
        <a:p>
          <a:endParaRPr lang="ru-RU"/>
        </a:p>
      </dgm:t>
    </dgm:pt>
    <dgm:pt modelId="{4096FCAC-1A9D-40DA-A9C8-271B48F68C5F}">
      <dgm:prSet phldrT="[Текст]"/>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b="1" dirty="0" smtClean="0"/>
            <a:t>Результаты </a:t>
          </a:r>
        </a:p>
        <a:p>
          <a:pPr marL="0" marR="0" lvl="0" indent="0" algn="ctr" defTabSz="914400" eaLnBrk="1" fontAlgn="auto" latinLnBrk="0" hangingPunct="1">
            <a:lnSpc>
              <a:spcPct val="100000"/>
            </a:lnSpc>
            <a:spcBef>
              <a:spcPts val="0"/>
            </a:spcBef>
            <a:spcAft>
              <a:spcPts val="0"/>
            </a:spcAft>
            <a:buClrTx/>
            <a:buSzTx/>
            <a:buFontTx/>
            <a:buNone/>
            <a:tabLst/>
            <a:defRPr/>
          </a:pPr>
          <a:r>
            <a:rPr lang="ru-RU" b="1" dirty="0" smtClean="0"/>
            <a:t>ЕГЭ </a:t>
          </a:r>
        </a:p>
        <a:p>
          <a:pPr lvl="0" defTabSz="666750">
            <a:lnSpc>
              <a:spcPct val="90000"/>
            </a:lnSpc>
            <a:spcBef>
              <a:spcPct val="0"/>
            </a:spcBef>
          </a:pPr>
          <a:endParaRPr lang="ru-RU" dirty="0"/>
        </a:p>
      </dgm:t>
    </dgm:pt>
    <dgm:pt modelId="{412E6A84-8A80-4314-BE34-D39B3A4516A8}" type="parTrans" cxnId="{15D696CC-86B2-4C3B-9890-C3A5188533FB}">
      <dgm:prSet/>
      <dgm:spPr/>
      <dgm:t>
        <a:bodyPr/>
        <a:lstStyle/>
        <a:p>
          <a:endParaRPr lang="ru-RU"/>
        </a:p>
      </dgm:t>
    </dgm:pt>
    <dgm:pt modelId="{FD665CE8-3804-4437-B800-65BFD85E3284}" type="sibTrans" cxnId="{15D696CC-86B2-4C3B-9890-C3A5188533FB}">
      <dgm:prSet/>
      <dgm:spPr/>
      <dgm:t>
        <a:bodyPr/>
        <a:lstStyle/>
        <a:p>
          <a:endParaRPr lang="ru-RU"/>
        </a:p>
      </dgm:t>
    </dgm:pt>
    <dgm:pt modelId="{3A8AC589-96AF-4636-B875-C2E783911B29}">
      <dgm:prSet phldrT="[Текст]"/>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b="1" dirty="0" smtClean="0"/>
            <a:t>Заявление </a:t>
          </a:r>
        </a:p>
        <a:p>
          <a:pPr marL="0" marR="0" lvl="0" indent="0" algn="ctr" defTabSz="914400" eaLnBrk="1" fontAlgn="auto" latinLnBrk="0" hangingPunct="1">
            <a:lnSpc>
              <a:spcPct val="100000"/>
            </a:lnSpc>
            <a:spcBef>
              <a:spcPts val="0"/>
            </a:spcBef>
            <a:spcAft>
              <a:spcPts val="0"/>
            </a:spcAft>
            <a:buClrTx/>
            <a:buSzTx/>
            <a:buFontTx/>
            <a:buNone/>
            <a:tabLst/>
            <a:defRPr/>
          </a:pPr>
          <a:r>
            <a:rPr lang="ru-RU" b="1" dirty="0" smtClean="0"/>
            <a:t>в вузы, </a:t>
          </a:r>
        </a:p>
        <a:p>
          <a:pPr marL="0" marR="0" lvl="0" indent="0" algn="ctr" defTabSz="914400" eaLnBrk="1" fontAlgn="auto" latinLnBrk="0" hangingPunct="1">
            <a:lnSpc>
              <a:spcPct val="100000"/>
            </a:lnSpc>
            <a:spcBef>
              <a:spcPts val="0"/>
            </a:spcBef>
            <a:spcAft>
              <a:spcPts val="0"/>
            </a:spcAft>
            <a:buClrTx/>
            <a:buSzTx/>
            <a:buFontTx/>
            <a:buNone/>
            <a:tabLst/>
            <a:defRPr/>
          </a:pPr>
          <a:r>
            <a:rPr lang="ru-RU" b="1" dirty="0" smtClean="0"/>
            <a:t>в колледжи</a:t>
          </a:r>
        </a:p>
        <a:p>
          <a:pPr lvl="0" defTabSz="666750">
            <a:lnSpc>
              <a:spcPct val="90000"/>
            </a:lnSpc>
            <a:spcBef>
              <a:spcPct val="0"/>
            </a:spcBef>
          </a:pPr>
          <a:r>
            <a:rPr lang="ru-RU" dirty="0" smtClean="0"/>
            <a:t> </a:t>
          </a:r>
          <a:endParaRPr lang="ru-RU" dirty="0"/>
        </a:p>
      </dgm:t>
    </dgm:pt>
    <dgm:pt modelId="{3D8D45C0-1E21-438C-ACC6-BEAFC8AD8F58}" type="parTrans" cxnId="{8855C7C0-B78A-408B-ABA1-876A310A4DD6}">
      <dgm:prSet/>
      <dgm:spPr/>
      <dgm:t>
        <a:bodyPr/>
        <a:lstStyle/>
        <a:p>
          <a:endParaRPr lang="ru-RU"/>
        </a:p>
      </dgm:t>
    </dgm:pt>
    <dgm:pt modelId="{4F05714E-EF14-495D-88BE-DCD3C186F930}" type="sibTrans" cxnId="{8855C7C0-B78A-408B-ABA1-876A310A4DD6}">
      <dgm:prSet/>
      <dgm:spPr/>
      <dgm:t>
        <a:bodyPr/>
        <a:lstStyle/>
        <a:p>
          <a:endParaRPr lang="ru-RU"/>
        </a:p>
      </dgm:t>
    </dgm:pt>
    <dgm:pt modelId="{D3045993-0CD5-47B3-9D37-E0131AF82982}">
      <dgm:prSet phldrT="[Текст]"/>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b="1" dirty="0" smtClean="0"/>
            <a:t>Вуз получает </a:t>
          </a:r>
        </a:p>
        <a:p>
          <a:pPr marL="0" marR="0" lvl="0" indent="0" algn="ctr" defTabSz="914400" eaLnBrk="1" fontAlgn="auto" latinLnBrk="0" hangingPunct="1">
            <a:lnSpc>
              <a:spcPct val="100000"/>
            </a:lnSpc>
            <a:spcBef>
              <a:spcPts val="0"/>
            </a:spcBef>
            <a:spcAft>
              <a:spcPts val="0"/>
            </a:spcAft>
            <a:buClrTx/>
            <a:buSzTx/>
            <a:buFontTx/>
            <a:buNone/>
            <a:tabLst/>
            <a:defRPr/>
          </a:pPr>
          <a:r>
            <a:rPr lang="ru-RU" b="1" dirty="0" smtClean="0"/>
            <a:t>результаты экзаменов абитуриента, подтверждение аттестата</a:t>
          </a:r>
        </a:p>
        <a:p>
          <a:pPr lvl="0" defTabSz="666750">
            <a:lnSpc>
              <a:spcPct val="90000"/>
            </a:lnSpc>
            <a:spcBef>
              <a:spcPct val="0"/>
            </a:spcBef>
          </a:pPr>
          <a:endParaRPr lang="ru-RU" dirty="0"/>
        </a:p>
      </dgm:t>
    </dgm:pt>
    <dgm:pt modelId="{55EA03D3-F3B3-4970-9765-153D3047CEAE}" type="parTrans" cxnId="{907372BB-1503-46A7-826B-9AA317E90C2C}">
      <dgm:prSet/>
      <dgm:spPr/>
      <dgm:t>
        <a:bodyPr/>
        <a:lstStyle/>
        <a:p>
          <a:endParaRPr lang="ru-RU"/>
        </a:p>
      </dgm:t>
    </dgm:pt>
    <dgm:pt modelId="{5A9950FB-0DBD-4AE2-BE01-E20FD5A1A461}" type="sibTrans" cxnId="{907372BB-1503-46A7-826B-9AA317E90C2C}">
      <dgm:prSet/>
      <dgm:spPr/>
      <dgm:t>
        <a:bodyPr/>
        <a:lstStyle/>
        <a:p>
          <a:endParaRPr lang="ru-RU"/>
        </a:p>
      </dgm:t>
    </dgm:pt>
    <dgm:pt modelId="{F09BA24D-4378-4284-B331-79F17423E940}" type="pres">
      <dgm:prSet presAssocID="{E5B27D5C-33CB-4242-A34F-2989F6823241}" presName="hierChild1" presStyleCnt="0">
        <dgm:presLayoutVars>
          <dgm:orgChart val="1"/>
          <dgm:chPref val="1"/>
          <dgm:dir/>
          <dgm:animOne val="branch"/>
          <dgm:animLvl val="lvl"/>
          <dgm:resizeHandles/>
        </dgm:presLayoutVars>
      </dgm:prSet>
      <dgm:spPr/>
      <dgm:t>
        <a:bodyPr/>
        <a:lstStyle/>
        <a:p>
          <a:endParaRPr lang="ru-RU"/>
        </a:p>
      </dgm:t>
    </dgm:pt>
    <dgm:pt modelId="{E7ADF361-CADC-47F6-90B2-014F03C1A1A6}" type="pres">
      <dgm:prSet presAssocID="{B2B9672D-26FA-4A66-B314-3833EA851F71}" presName="hierRoot1" presStyleCnt="0">
        <dgm:presLayoutVars>
          <dgm:hierBranch val="init"/>
        </dgm:presLayoutVars>
      </dgm:prSet>
      <dgm:spPr/>
    </dgm:pt>
    <dgm:pt modelId="{ADD65390-6EDD-452A-AB34-33369EEF0F3D}" type="pres">
      <dgm:prSet presAssocID="{B2B9672D-26FA-4A66-B314-3833EA851F71}" presName="rootComposite1" presStyleCnt="0"/>
      <dgm:spPr/>
    </dgm:pt>
    <dgm:pt modelId="{93D5EE56-5BD4-4E87-956C-FFCB10072855}" type="pres">
      <dgm:prSet presAssocID="{B2B9672D-26FA-4A66-B314-3833EA851F71}" presName="rootText1" presStyleLbl="node0" presStyleIdx="0" presStyleCnt="1" custScaleX="206327">
        <dgm:presLayoutVars>
          <dgm:chPref val="3"/>
        </dgm:presLayoutVars>
      </dgm:prSet>
      <dgm:spPr/>
      <dgm:t>
        <a:bodyPr/>
        <a:lstStyle/>
        <a:p>
          <a:endParaRPr lang="ru-RU"/>
        </a:p>
      </dgm:t>
    </dgm:pt>
    <dgm:pt modelId="{B9E32085-6779-41C1-A4D9-055B9231B26F}" type="pres">
      <dgm:prSet presAssocID="{B2B9672D-26FA-4A66-B314-3833EA851F71}" presName="rootConnector1" presStyleLbl="node1" presStyleIdx="0" presStyleCnt="0"/>
      <dgm:spPr/>
      <dgm:t>
        <a:bodyPr/>
        <a:lstStyle/>
        <a:p>
          <a:endParaRPr lang="ru-RU"/>
        </a:p>
      </dgm:t>
    </dgm:pt>
    <dgm:pt modelId="{19F81E7C-AB1F-4C46-B4F3-EF521D393929}" type="pres">
      <dgm:prSet presAssocID="{B2B9672D-26FA-4A66-B314-3833EA851F71}" presName="hierChild2" presStyleCnt="0"/>
      <dgm:spPr/>
    </dgm:pt>
    <dgm:pt modelId="{ACFC840B-8CD5-46F9-B9CC-3CEBB754A445}" type="pres">
      <dgm:prSet presAssocID="{412E6A84-8A80-4314-BE34-D39B3A4516A8}" presName="Name37" presStyleLbl="parChTrans1D2" presStyleIdx="0" presStyleCnt="4"/>
      <dgm:spPr/>
      <dgm:t>
        <a:bodyPr/>
        <a:lstStyle/>
        <a:p>
          <a:endParaRPr lang="ru-RU"/>
        </a:p>
      </dgm:t>
    </dgm:pt>
    <dgm:pt modelId="{70983DEB-9FBD-45F3-9075-987FCE90CC1C}" type="pres">
      <dgm:prSet presAssocID="{4096FCAC-1A9D-40DA-A9C8-271B48F68C5F}" presName="hierRoot2" presStyleCnt="0">
        <dgm:presLayoutVars>
          <dgm:hierBranch val="init"/>
        </dgm:presLayoutVars>
      </dgm:prSet>
      <dgm:spPr/>
    </dgm:pt>
    <dgm:pt modelId="{57EC6289-D6BE-4B6C-B22F-3BF1A593957B}" type="pres">
      <dgm:prSet presAssocID="{4096FCAC-1A9D-40DA-A9C8-271B48F68C5F}" presName="rootComposite" presStyleCnt="0"/>
      <dgm:spPr/>
    </dgm:pt>
    <dgm:pt modelId="{CED7D256-2C5E-41A2-A755-F7383748D7E7}" type="pres">
      <dgm:prSet presAssocID="{4096FCAC-1A9D-40DA-A9C8-271B48F68C5F}" presName="rootText" presStyleLbl="node2" presStyleIdx="0" presStyleCnt="3">
        <dgm:presLayoutVars>
          <dgm:chPref val="3"/>
        </dgm:presLayoutVars>
      </dgm:prSet>
      <dgm:spPr/>
      <dgm:t>
        <a:bodyPr/>
        <a:lstStyle/>
        <a:p>
          <a:endParaRPr lang="ru-RU"/>
        </a:p>
      </dgm:t>
    </dgm:pt>
    <dgm:pt modelId="{9679A889-2680-4A2D-B12E-B53A381ACE02}" type="pres">
      <dgm:prSet presAssocID="{4096FCAC-1A9D-40DA-A9C8-271B48F68C5F}" presName="rootConnector" presStyleLbl="node2" presStyleIdx="0" presStyleCnt="3"/>
      <dgm:spPr/>
      <dgm:t>
        <a:bodyPr/>
        <a:lstStyle/>
        <a:p>
          <a:endParaRPr lang="ru-RU"/>
        </a:p>
      </dgm:t>
    </dgm:pt>
    <dgm:pt modelId="{3FA8C85F-F075-4997-833D-FF53D2637B13}" type="pres">
      <dgm:prSet presAssocID="{4096FCAC-1A9D-40DA-A9C8-271B48F68C5F}" presName="hierChild4" presStyleCnt="0"/>
      <dgm:spPr/>
    </dgm:pt>
    <dgm:pt modelId="{86293275-4EAA-4526-8E9C-49D6700FB759}" type="pres">
      <dgm:prSet presAssocID="{4096FCAC-1A9D-40DA-A9C8-271B48F68C5F}" presName="hierChild5" presStyleCnt="0"/>
      <dgm:spPr/>
    </dgm:pt>
    <dgm:pt modelId="{DD931777-25FD-4B7A-980C-746DA889C9B4}" type="pres">
      <dgm:prSet presAssocID="{3D8D45C0-1E21-438C-ACC6-BEAFC8AD8F58}" presName="Name37" presStyleLbl="parChTrans1D2" presStyleIdx="1" presStyleCnt="4"/>
      <dgm:spPr/>
      <dgm:t>
        <a:bodyPr/>
        <a:lstStyle/>
        <a:p>
          <a:endParaRPr lang="ru-RU"/>
        </a:p>
      </dgm:t>
    </dgm:pt>
    <dgm:pt modelId="{3574762E-2717-4A2A-9D81-BB043DB61E6C}" type="pres">
      <dgm:prSet presAssocID="{3A8AC589-96AF-4636-B875-C2E783911B29}" presName="hierRoot2" presStyleCnt="0">
        <dgm:presLayoutVars>
          <dgm:hierBranch val="init"/>
        </dgm:presLayoutVars>
      </dgm:prSet>
      <dgm:spPr/>
    </dgm:pt>
    <dgm:pt modelId="{5EFB5DEF-9DC0-4EF6-8AA3-C84F741F2503}" type="pres">
      <dgm:prSet presAssocID="{3A8AC589-96AF-4636-B875-C2E783911B29}" presName="rootComposite" presStyleCnt="0"/>
      <dgm:spPr/>
    </dgm:pt>
    <dgm:pt modelId="{3D11991A-6DCC-475F-BD51-9C101539B0D1}" type="pres">
      <dgm:prSet presAssocID="{3A8AC589-96AF-4636-B875-C2E783911B29}" presName="rootText" presStyleLbl="node2" presStyleIdx="1" presStyleCnt="3">
        <dgm:presLayoutVars>
          <dgm:chPref val="3"/>
        </dgm:presLayoutVars>
      </dgm:prSet>
      <dgm:spPr/>
      <dgm:t>
        <a:bodyPr/>
        <a:lstStyle/>
        <a:p>
          <a:endParaRPr lang="ru-RU"/>
        </a:p>
      </dgm:t>
    </dgm:pt>
    <dgm:pt modelId="{C5B4CF5A-7B4B-4DA1-B42E-9D93CDD91F77}" type="pres">
      <dgm:prSet presAssocID="{3A8AC589-96AF-4636-B875-C2E783911B29}" presName="rootConnector" presStyleLbl="node2" presStyleIdx="1" presStyleCnt="3"/>
      <dgm:spPr/>
      <dgm:t>
        <a:bodyPr/>
        <a:lstStyle/>
        <a:p>
          <a:endParaRPr lang="ru-RU"/>
        </a:p>
      </dgm:t>
    </dgm:pt>
    <dgm:pt modelId="{BAAA7D13-4D30-45EB-AB50-A18411282257}" type="pres">
      <dgm:prSet presAssocID="{3A8AC589-96AF-4636-B875-C2E783911B29}" presName="hierChild4" presStyleCnt="0"/>
      <dgm:spPr/>
    </dgm:pt>
    <dgm:pt modelId="{5B173588-420A-4138-98B3-2263C4B5F4E2}" type="pres">
      <dgm:prSet presAssocID="{3A8AC589-96AF-4636-B875-C2E783911B29}" presName="hierChild5" presStyleCnt="0"/>
      <dgm:spPr/>
    </dgm:pt>
    <dgm:pt modelId="{5E1E1041-32F0-454A-B17E-62B29D24BA37}" type="pres">
      <dgm:prSet presAssocID="{55EA03D3-F3B3-4970-9765-153D3047CEAE}" presName="Name37" presStyleLbl="parChTrans1D2" presStyleIdx="2" presStyleCnt="4"/>
      <dgm:spPr/>
      <dgm:t>
        <a:bodyPr/>
        <a:lstStyle/>
        <a:p>
          <a:endParaRPr lang="ru-RU"/>
        </a:p>
      </dgm:t>
    </dgm:pt>
    <dgm:pt modelId="{B92CB598-7176-446C-BFD8-2AA713499154}" type="pres">
      <dgm:prSet presAssocID="{D3045993-0CD5-47B3-9D37-E0131AF82982}" presName="hierRoot2" presStyleCnt="0">
        <dgm:presLayoutVars>
          <dgm:hierBranch val="init"/>
        </dgm:presLayoutVars>
      </dgm:prSet>
      <dgm:spPr/>
    </dgm:pt>
    <dgm:pt modelId="{575CBD7D-DEA0-4F1D-8F56-CBA20B148742}" type="pres">
      <dgm:prSet presAssocID="{D3045993-0CD5-47B3-9D37-E0131AF82982}" presName="rootComposite" presStyleCnt="0"/>
      <dgm:spPr/>
    </dgm:pt>
    <dgm:pt modelId="{4D06D5E0-19A0-458D-89D1-910B59339C8B}" type="pres">
      <dgm:prSet presAssocID="{D3045993-0CD5-47B3-9D37-E0131AF82982}" presName="rootText" presStyleLbl="node2" presStyleIdx="2" presStyleCnt="3" custScaleX="234994">
        <dgm:presLayoutVars>
          <dgm:chPref val="3"/>
        </dgm:presLayoutVars>
      </dgm:prSet>
      <dgm:spPr/>
      <dgm:t>
        <a:bodyPr/>
        <a:lstStyle/>
        <a:p>
          <a:endParaRPr lang="ru-RU"/>
        </a:p>
      </dgm:t>
    </dgm:pt>
    <dgm:pt modelId="{7C9F89EB-740B-4E8D-B380-0988C35EE006}" type="pres">
      <dgm:prSet presAssocID="{D3045993-0CD5-47B3-9D37-E0131AF82982}" presName="rootConnector" presStyleLbl="node2" presStyleIdx="2" presStyleCnt="3"/>
      <dgm:spPr/>
      <dgm:t>
        <a:bodyPr/>
        <a:lstStyle/>
        <a:p>
          <a:endParaRPr lang="ru-RU"/>
        </a:p>
      </dgm:t>
    </dgm:pt>
    <dgm:pt modelId="{353E97D1-C885-4696-B1EC-E10536DBC9D0}" type="pres">
      <dgm:prSet presAssocID="{D3045993-0CD5-47B3-9D37-E0131AF82982}" presName="hierChild4" presStyleCnt="0"/>
      <dgm:spPr/>
    </dgm:pt>
    <dgm:pt modelId="{175545F8-42DD-4848-ADD2-728A09FEB30E}" type="pres">
      <dgm:prSet presAssocID="{D3045993-0CD5-47B3-9D37-E0131AF82982}" presName="hierChild5" presStyleCnt="0"/>
      <dgm:spPr/>
    </dgm:pt>
    <dgm:pt modelId="{2F80AB2C-49E8-46B8-907A-87A6991C6A03}" type="pres">
      <dgm:prSet presAssocID="{B2B9672D-26FA-4A66-B314-3833EA851F71}" presName="hierChild3" presStyleCnt="0"/>
      <dgm:spPr/>
    </dgm:pt>
    <dgm:pt modelId="{6F004908-0353-4FA5-B901-71E80077F3CB}" type="pres">
      <dgm:prSet presAssocID="{7BDBFA92-5F1F-4413-8B04-3A5BC47EE39D}" presName="Name111" presStyleLbl="parChTrans1D2" presStyleIdx="3" presStyleCnt="4"/>
      <dgm:spPr/>
      <dgm:t>
        <a:bodyPr/>
        <a:lstStyle/>
        <a:p>
          <a:endParaRPr lang="ru-RU"/>
        </a:p>
      </dgm:t>
    </dgm:pt>
    <dgm:pt modelId="{35AF4F3D-EDD9-4A36-87BF-C11B202AABB6}" type="pres">
      <dgm:prSet presAssocID="{44CF1747-D6B9-4BE9-800B-1A61AA29AB5A}" presName="hierRoot3" presStyleCnt="0">
        <dgm:presLayoutVars>
          <dgm:hierBranch val="init"/>
        </dgm:presLayoutVars>
      </dgm:prSet>
      <dgm:spPr/>
    </dgm:pt>
    <dgm:pt modelId="{01C87FC6-8A06-4976-B1DD-16B004C15407}" type="pres">
      <dgm:prSet presAssocID="{44CF1747-D6B9-4BE9-800B-1A61AA29AB5A}" presName="rootComposite3" presStyleCnt="0"/>
      <dgm:spPr/>
    </dgm:pt>
    <dgm:pt modelId="{F7D5A100-A39C-4A74-A557-AD2D0C95AA86}" type="pres">
      <dgm:prSet presAssocID="{44CF1747-D6B9-4BE9-800B-1A61AA29AB5A}" presName="rootText3" presStyleLbl="asst1" presStyleIdx="0" presStyleCnt="1">
        <dgm:presLayoutVars>
          <dgm:chPref val="3"/>
        </dgm:presLayoutVars>
      </dgm:prSet>
      <dgm:spPr/>
      <dgm:t>
        <a:bodyPr/>
        <a:lstStyle/>
        <a:p>
          <a:endParaRPr lang="ru-RU"/>
        </a:p>
      </dgm:t>
    </dgm:pt>
    <dgm:pt modelId="{FC147CAE-1755-4AFF-AF0A-78FAE65D0716}" type="pres">
      <dgm:prSet presAssocID="{44CF1747-D6B9-4BE9-800B-1A61AA29AB5A}" presName="rootConnector3" presStyleLbl="asst1" presStyleIdx="0" presStyleCnt="1"/>
      <dgm:spPr/>
      <dgm:t>
        <a:bodyPr/>
        <a:lstStyle/>
        <a:p>
          <a:endParaRPr lang="ru-RU"/>
        </a:p>
      </dgm:t>
    </dgm:pt>
    <dgm:pt modelId="{264E3C53-7368-4739-B7CE-D1D916A617DB}" type="pres">
      <dgm:prSet presAssocID="{44CF1747-D6B9-4BE9-800B-1A61AA29AB5A}" presName="hierChild6" presStyleCnt="0"/>
      <dgm:spPr/>
    </dgm:pt>
    <dgm:pt modelId="{39677EAC-9DDC-4E80-B3D1-15E526F7360A}" type="pres">
      <dgm:prSet presAssocID="{44CF1747-D6B9-4BE9-800B-1A61AA29AB5A}" presName="hierChild7" presStyleCnt="0"/>
      <dgm:spPr/>
    </dgm:pt>
  </dgm:ptLst>
  <dgm:cxnLst>
    <dgm:cxn modelId="{0CEDE6D2-D68E-445E-B4F2-9A40B1C5C759}" type="presOf" srcId="{7BDBFA92-5F1F-4413-8B04-3A5BC47EE39D}" destId="{6F004908-0353-4FA5-B901-71E80077F3CB}" srcOrd="0" destOrd="0" presId="urn:microsoft.com/office/officeart/2005/8/layout/orgChart1"/>
    <dgm:cxn modelId="{B26A3099-F053-482F-BE51-C80C5AF9DC9B}" type="presOf" srcId="{55EA03D3-F3B3-4970-9765-153D3047CEAE}" destId="{5E1E1041-32F0-454A-B17E-62B29D24BA37}" srcOrd="0" destOrd="0" presId="urn:microsoft.com/office/officeart/2005/8/layout/orgChart1"/>
    <dgm:cxn modelId="{775904C4-126C-4B24-9FF8-93D2B2AE4C57}" type="presOf" srcId="{44CF1747-D6B9-4BE9-800B-1A61AA29AB5A}" destId="{FC147CAE-1755-4AFF-AF0A-78FAE65D0716}" srcOrd="1" destOrd="0" presId="urn:microsoft.com/office/officeart/2005/8/layout/orgChart1"/>
    <dgm:cxn modelId="{907372BB-1503-46A7-826B-9AA317E90C2C}" srcId="{B2B9672D-26FA-4A66-B314-3833EA851F71}" destId="{D3045993-0CD5-47B3-9D37-E0131AF82982}" srcOrd="3" destOrd="0" parTransId="{55EA03D3-F3B3-4970-9765-153D3047CEAE}" sibTransId="{5A9950FB-0DBD-4AE2-BE01-E20FD5A1A461}"/>
    <dgm:cxn modelId="{A050EE00-86CF-41CE-9A6B-879E219FDD7F}" type="presOf" srcId="{4096FCAC-1A9D-40DA-A9C8-271B48F68C5F}" destId="{CED7D256-2C5E-41A2-A755-F7383748D7E7}" srcOrd="0" destOrd="0" presId="urn:microsoft.com/office/officeart/2005/8/layout/orgChart1"/>
    <dgm:cxn modelId="{7D573400-2F4E-40BB-BBBC-353B45F6FB85}" srcId="{E5B27D5C-33CB-4242-A34F-2989F6823241}" destId="{B2B9672D-26FA-4A66-B314-3833EA851F71}" srcOrd="0" destOrd="0" parTransId="{47371F87-A91B-4467-AFF7-5C782EB0DCD5}" sibTransId="{FCB220C4-CECA-441D-BE2A-1695D6C4844D}"/>
    <dgm:cxn modelId="{F3682C80-73DF-4237-AECE-1BC093796D46}" type="presOf" srcId="{E5B27D5C-33CB-4242-A34F-2989F6823241}" destId="{F09BA24D-4378-4284-B331-79F17423E940}" srcOrd="0" destOrd="0" presId="urn:microsoft.com/office/officeart/2005/8/layout/orgChart1"/>
    <dgm:cxn modelId="{FAA60441-EE1B-4861-AE69-A7ECCF8495A3}" type="presOf" srcId="{3A8AC589-96AF-4636-B875-C2E783911B29}" destId="{C5B4CF5A-7B4B-4DA1-B42E-9D93CDD91F77}" srcOrd="1" destOrd="0" presId="urn:microsoft.com/office/officeart/2005/8/layout/orgChart1"/>
    <dgm:cxn modelId="{D0D16194-C016-47E5-AA06-53C5511A838C}" type="presOf" srcId="{B2B9672D-26FA-4A66-B314-3833EA851F71}" destId="{B9E32085-6779-41C1-A4D9-055B9231B26F}" srcOrd="1" destOrd="0" presId="urn:microsoft.com/office/officeart/2005/8/layout/orgChart1"/>
    <dgm:cxn modelId="{6A13FD92-5708-48A5-8143-B0D476CC9FB6}" srcId="{B2B9672D-26FA-4A66-B314-3833EA851F71}" destId="{44CF1747-D6B9-4BE9-800B-1A61AA29AB5A}" srcOrd="0" destOrd="0" parTransId="{7BDBFA92-5F1F-4413-8B04-3A5BC47EE39D}" sibTransId="{40582AB3-8CB2-4A00-A6CD-C9B8DB659CEE}"/>
    <dgm:cxn modelId="{88412A64-8A8A-4C09-84AB-CE5B0A73BBCC}" type="presOf" srcId="{D3045993-0CD5-47B3-9D37-E0131AF82982}" destId="{7C9F89EB-740B-4E8D-B380-0988C35EE006}" srcOrd="1" destOrd="0" presId="urn:microsoft.com/office/officeart/2005/8/layout/orgChart1"/>
    <dgm:cxn modelId="{6F4F24CC-895E-45E9-B079-C1A37771AC05}" type="presOf" srcId="{B2B9672D-26FA-4A66-B314-3833EA851F71}" destId="{93D5EE56-5BD4-4E87-956C-FFCB10072855}" srcOrd="0" destOrd="0" presId="urn:microsoft.com/office/officeart/2005/8/layout/orgChart1"/>
    <dgm:cxn modelId="{280D6757-9F89-4FE3-84DA-7E9E12930530}" type="presOf" srcId="{D3045993-0CD5-47B3-9D37-E0131AF82982}" destId="{4D06D5E0-19A0-458D-89D1-910B59339C8B}" srcOrd="0" destOrd="0" presId="urn:microsoft.com/office/officeart/2005/8/layout/orgChart1"/>
    <dgm:cxn modelId="{F55FCB36-5902-4F9F-AF26-B84A8516E598}" type="presOf" srcId="{3D8D45C0-1E21-438C-ACC6-BEAFC8AD8F58}" destId="{DD931777-25FD-4B7A-980C-746DA889C9B4}" srcOrd="0" destOrd="0" presId="urn:microsoft.com/office/officeart/2005/8/layout/orgChart1"/>
    <dgm:cxn modelId="{5A3CB31C-9EB1-4363-B623-22727ACB0F5A}" type="presOf" srcId="{3A8AC589-96AF-4636-B875-C2E783911B29}" destId="{3D11991A-6DCC-475F-BD51-9C101539B0D1}" srcOrd="0" destOrd="0" presId="urn:microsoft.com/office/officeart/2005/8/layout/orgChart1"/>
    <dgm:cxn modelId="{A797DD59-D1A5-4405-AE13-5AB4F99492A8}" type="presOf" srcId="{4096FCAC-1A9D-40DA-A9C8-271B48F68C5F}" destId="{9679A889-2680-4A2D-B12E-B53A381ACE02}" srcOrd="1" destOrd="0" presId="urn:microsoft.com/office/officeart/2005/8/layout/orgChart1"/>
    <dgm:cxn modelId="{C9237562-0CFE-4456-8AA8-F0C940BE1236}" type="presOf" srcId="{44CF1747-D6B9-4BE9-800B-1A61AA29AB5A}" destId="{F7D5A100-A39C-4A74-A557-AD2D0C95AA86}" srcOrd="0" destOrd="0" presId="urn:microsoft.com/office/officeart/2005/8/layout/orgChart1"/>
    <dgm:cxn modelId="{8855C7C0-B78A-408B-ABA1-876A310A4DD6}" srcId="{B2B9672D-26FA-4A66-B314-3833EA851F71}" destId="{3A8AC589-96AF-4636-B875-C2E783911B29}" srcOrd="2" destOrd="0" parTransId="{3D8D45C0-1E21-438C-ACC6-BEAFC8AD8F58}" sibTransId="{4F05714E-EF14-495D-88BE-DCD3C186F930}"/>
    <dgm:cxn modelId="{15D696CC-86B2-4C3B-9890-C3A5188533FB}" srcId="{B2B9672D-26FA-4A66-B314-3833EA851F71}" destId="{4096FCAC-1A9D-40DA-A9C8-271B48F68C5F}" srcOrd="1" destOrd="0" parTransId="{412E6A84-8A80-4314-BE34-D39B3A4516A8}" sibTransId="{FD665CE8-3804-4437-B800-65BFD85E3284}"/>
    <dgm:cxn modelId="{8F1735D9-36F1-4673-BD81-B7F2CAC51BEA}" type="presOf" srcId="{412E6A84-8A80-4314-BE34-D39B3A4516A8}" destId="{ACFC840B-8CD5-46F9-B9CC-3CEBB754A445}" srcOrd="0" destOrd="0" presId="urn:microsoft.com/office/officeart/2005/8/layout/orgChart1"/>
    <dgm:cxn modelId="{A381CBF2-5920-4241-A3C6-504CF89FAC2A}" type="presParOf" srcId="{F09BA24D-4378-4284-B331-79F17423E940}" destId="{E7ADF361-CADC-47F6-90B2-014F03C1A1A6}" srcOrd="0" destOrd="0" presId="urn:microsoft.com/office/officeart/2005/8/layout/orgChart1"/>
    <dgm:cxn modelId="{CA86A996-2A2E-462C-AF32-0F4B74613611}" type="presParOf" srcId="{E7ADF361-CADC-47F6-90B2-014F03C1A1A6}" destId="{ADD65390-6EDD-452A-AB34-33369EEF0F3D}" srcOrd="0" destOrd="0" presId="urn:microsoft.com/office/officeart/2005/8/layout/orgChart1"/>
    <dgm:cxn modelId="{A9DAF837-C752-4E7F-B1DB-EE1F10252852}" type="presParOf" srcId="{ADD65390-6EDD-452A-AB34-33369EEF0F3D}" destId="{93D5EE56-5BD4-4E87-956C-FFCB10072855}" srcOrd="0" destOrd="0" presId="urn:microsoft.com/office/officeart/2005/8/layout/orgChart1"/>
    <dgm:cxn modelId="{03995D00-6CA5-4A66-B0D4-97220C4964A3}" type="presParOf" srcId="{ADD65390-6EDD-452A-AB34-33369EEF0F3D}" destId="{B9E32085-6779-41C1-A4D9-055B9231B26F}" srcOrd="1" destOrd="0" presId="urn:microsoft.com/office/officeart/2005/8/layout/orgChart1"/>
    <dgm:cxn modelId="{C07E0147-67E1-435B-88BC-6FFFB4C22A09}" type="presParOf" srcId="{E7ADF361-CADC-47F6-90B2-014F03C1A1A6}" destId="{19F81E7C-AB1F-4C46-B4F3-EF521D393929}" srcOrd="1" destOrd="0" presId="urn:microsoft.com/office/officeart/2005/8/layout/orgChart1"/>
    <dgm:cxn modelId="{FDF15B3C-FCE1-42AA-9104-C77BD76AFDB3}" type="presParOf" srcId="{19F81E7C-AB1F-4C46-B4F3-EF521D393929}" destId="{ACFC840B-8CD5-46F9-B9CC-3CEBB754A445}" srcOrd="0" destOrd="0" presId="urn:microsoft.com/office/officeart/2005/8/layout/orgChart1"/>
    <dgm:cxn modelId="{FDD48CEA-9A83-4E99-8717-8EA37219B39F}" type="presParOf" srcId="{19F81E7C-AB1F-4C46-B4F3-EF521D393929}" destId="{70983DEB-9FBD-45F3-9075-987FCE90CC1C}" srcOrd="1" destOrd="0" presId="urn:microsoft.com/office/officeart/2005/8/layout/orgChart1"/>
    <dgm:cxn modelId="{A8FB3A4C-F9D0-4FF5-8247-40B5290964E4}" type="presParOf" srcId="{70983DEB-9FBD-45F3-9075-987FCE90CC1C}" destId="{57EC6289-D6BE-4B6C-B22F-3BF1A593957B}" srcOrd="0" destOrd="0" presId="urn:microsoft.com/office/officeart/2005/8/layout/orgChart1"/>
    <dgm:cxn modelId="{FF62E627-FB53-45AC-A42C-C3D3C23EDD5E}" type="presParOf" srcId="{57EC6289-D6BE-4B6C-B22F-3BF1A593957B}" destId="{CED7D256-2C5E-41A2-A755-F7383748D7E7}" srcOrd="0" destOrd="0" presId="urn:microsoft.com/office/officeart/2005/8/layout/orgChart1"/>
    <dgm:cxn modelId="{1A774D5F-C524-4262-AD7B-B7E9FA59AD29}" type="presParOf" srcId="{57EC6289-D6BE-4B6C-B22F-3BF1A593957B}" destId="{9679A889-2680-4A2D-B12E-B53A381ACE02}" srcOrd="1" destOrd="0" presId="urn:microsoft.com/office/officeart/2005/8/layout/orgChart1"/>
    <dgm:cxn modelId="{18D60CB8-12A6-4E9A-93AC-B7727BE04244}" type="presParOf" srcId="{70983DEB-9FBD-45F3-9075-987FCE90CC1C}" destId="{3FA8C85F-F075-4997-833D-FF53D2637B13}" srcOrd="1" destOrd="0" presId="urn:microsoft.com/office/officeart/2005/8/layout/orgChart1"/>
    <dgm:cxn modelId="{B0839B6C-83D8-4D5B-B1AD-87213E4AA90E}" type="presParOf" srcId="{70983DEB-9FBD-45F3-9075-987FCE90CC1C}" destId="{86293275-4EAA-4526-8E9C-49D6700FB759}" srcOrd="2" destOrd="0" presId="urn:microsoft.com/office/officeart/2005/8/layout/orgChart1"/>
    <dgm:cxn modelId="{951D74E7-9605-4A6D-9CF3-C5B52BE6AADD}" type="presParOf" srcId="{19F81E7C-AB1F-4C46-B4F3-EF521D393929}" destId="{DD931777-25FD-4B7A-980C-746DA889C9B4}" srcOrd="2" destOrd="0" presId="urn:microsoft.com/office/officeart/2005/8/layout/orgChart1"/>
    <dgm:cxn modelId="{FED3037D-DEF9-4770-8F35-663635B7E4B5}" type="presParOf" srcId="{19F81E7C-AB1F-4C46-B4F3-EF521D393929}" destId="{3574762E-2717-4A2A-9D81-BB043DB61E6C}" srcOrd="3" destOrd="0" presId="urn:microsoft.com/office/officeart/2005/8/layout/orgChart1"/>
    <dgm:cxn modelId="{6FB269F0-B9AD-4342-AB62-C6A9B6DA010D}" type="presParOf" srcId="{3574762E-2717-4A2A-9D81-BB043DB61E6C}" destId="{5EFB5DEF-9DC0-4EF6-8AA3-C84F741F2503}" srcOrd="0" destOrd="0" presId="urn:microsoft.com/office/officeart/2005/8/layout/orgChart1"/>
    <dgm:cxn modelId="{7A949142-6471-4E9D-9BE0-A46621065751}" type="presParOf" srcId="{5EFB5DEF-9DC0-4EF6-8AA3-C84F741F2503}" destId="{3D11991A-6DCC-475F-BD51-9C101539B0D1}" srcOrd="0" destOrd="0" presId="urn:microsoft.com/office/officeart/2005/8/layout/orgChart1"/>
    <dgm:cxn modelId="{175FC8CD-1CC1-491E-BBE4-F20F5BA527E1}" type="presParOf" srcId="{5EFB5DEF-9DC0-4EF6-8AA3-C84F741F2503}" destId="{C5B4CF5A-7B4B-4DA1-B42E-9D93CDD91F77}" srcOrd="1" destOrd="0" presId="urn:microsoft.com/office/officeart/2005/8/layout/orgChart1"/>
    <dgm:cxn modelId="{DCB6164A-3114-417F-88C7-0CAF3D7CC94A}" type="presParOf" srcId="{3574762E-2717-4A2A-9D81-BB043DB61E6C}" destId="{BAAA7D13-4D30-45EB-AB50-A18411282257}" srcOrd="1" destOrd="0" presId="urn:microsoft.com/office/officeart/2005/8/layout/orgChart1"/>
    <dgm:cxn modelId="{AA8B73B2-F6B7-4885-8B33-F82440A2B1D7}" type="presParOf" srcId="{3574762E-2717-4A2A-9D81-BB043DB61E6C}" destId="{5B173588-420A-4138-98B3-2263C4B5F4E2}" srcOrd="2" destOrd="0" presId="urn:microsoft.com/office/officeart/2005/8/layout/orgChart1"/>
    <dgm:cxn modelId="{C17E5AF3-CEAD-4DFB-A9BD-BBADCB3CE20E}" type="presParOf" srcId="{19F81E7C-AB1F-4C46-B4F3-EF521D393929}" destId="{5E1E1041-32F0-454A-B17E-62B29D24BA37}" srcOrd="4" destOrd="0" presId="urn:microsoft.com/office/officeart/2005/8/layout/orgChart1"/>
    <dgm:cxn modelId="{5BA3236D-1463-460E-8094-3A31A966082B}" type="presParOf" srcId="{19F81E7C-AB1F-4C46-B4F3-EF521D393929}" destId="{B92CB598-7176-446C-BFD8-2AA713499154}" srcOrd="5" destOrd="0" presId="urn:microsoft.com/office/officeart/2005/8/layout/orgChart1"/>
    <dgm:cxn modelId="{B3A05D04-4C18-4304-BDFC-9D40B21A6284}" type="presParOf" srcId="{B92CB598-7176-446C-BFD8-2AA713499154}" destId="{575CBD7D-DEA0-4F1D-8F56-CBA20B148742}" srcOrd="0" destOrd="0" presId="urn:microsoft.com/office/officeart/2005/8/layout/orgChart1"/>
    <dgm:cxn modelId="{274A9ACD-5607-4698-B537-D229E9C09129}" type="presParOf" srcId="{575CBD7D-DEA0-4F1D-8F56-CBA20B148742}" destId="{4D06D5E0-19A0-458D-89D1-910B59339C8B}" srcOrd="0" destOrd="0" presId="urn:microsoft.com/office/officeart/2005/8/layout/orgChart1"/>
    <dgm:cxn modelId="{1F70E392-A6EA-4682-9FE2-64D582C8D910}" type="presParOf" srcId="{575CBD7D-DEA0-4F1D-8F56-CBA20B148742}" destId="{7C9F89EB-740B-4E8D-B380-0988C35EE006}" srcOrd="1" destOrd="0" presId="urn:microsoft.com/office/officeart/2005/8/layout/orgChart1"/>
    <dgm:cxn modelId="{FCB6182B-25DD-47FF-8347-4FDD9F28834E}" type="presParOf" srcId="{B92CB598-7176-446C-BFD8-2AA713499154}" destId="{353E97D1-C885-4696-B1EC-E10536DBC9D0}" srcOrd="1" destOrd="0" presId="urn:microsoft.com/office/officeart/2005/8/layout/orgChart1"/>
    <dgm:cxn modelId="{F3550484-053C-44CF-83C7-69DC63C95626}" type="presParOf" srcId="{B92CB598-7176-446C-BFD8-2AA713499154}" destId="{175545F8-42DD-4848-ADD2-728A09FEB30E}" srcOrd="2" destOrd="0" presId="urn:microsoft.com/office/officeart/2005/8/layout/orgChart1"/>
    <dgm:cxn modelId="{AC87B269-2BB3-411B-802C-2D40EC333E50}" type="presParOf" srcId="{E7ADF361-CADC-47F6-90B2-014F03C1A1A6}" destId="{2F80AB2C-49E8-46B8-907A-87A6991C6A03}" srcOrd="2" destOrd="0" presId="urn:microsoft.com/office/officeart/2005/8/layout/orgChart1"/>
    <dgm:cxn modelId="{EC088114-489A-4843-8366-8A054232D96B}" type="presParOf" srcId="{2F80AB2C-49E8-46B8-907A-87A6991C6A03}" destId="{6F004908-0353-4FA5-B901-71E80077F3CB}" srcOrd="0" destOrd="0" presId="urn:microsoft.com/office/officeart/2005/8/layout/orgChart1"/>
    <dgm:cxn modelId="{8D6645A7-6414-4765-BC5E-171B6E5AC761}" type="presParOf" srcId="{2F80AB2C-49E8-46B8-907A-87A6991C6A03}" destId="{35AF4F3D-EDD9-4A36-87BF-C11B202AABB6}" srcOrd="1" destOrd="0" presId="urn:microsoft.com/office/officeart/2005/8/layout/orgChart1"/>
    <dgm:cxn modelId="{A2993333-96EE-4E8B-9781-5B3B42FEA480}" type="presParOf" srcId="{35AF4F3D-EDD9-4A36-87BF-C11B202AABB6}" destId="{01C87FC6-8A06-4976-B1DD-16B004C15407}" srcOrd="0" destOrd="0" presId="urn:microsoft.com/office/officeart/2005/8/layout/orgChart1"/>
    <dgm:cxn modelId="{69ADE600-86F0-4C7D-9142-D0620FFC7598}" type="presParOf" srcId="{01C87FC6-8A06-4976-B1DD-16B004C15407}" destId="{F7D5A100-A39C-4A74-A557-AD2D0C95AA86}" srcOrd="0" destOrd="0" presId="urn:microsoft.com/office/officeart/2005/8/layout/orgChart1"/>
    <dgm:cxn modelId="{BF796648-11DB-4D60-9FDB-94CE007BE6A0}" type="presParOf" srcId="{01C87FC6-8A06-4976-B1DD-16B004C15407}" destId="{FC147CAE-1755-4AFF-AF0A-78FAE65D0716}" srcOrd="1" destOrd="0" presId="urn:microsoft.com/office/officeart/2005/8/layout/orgChart1"/>
    <dgm:cxn modelId="{519B298D-CFBD-4B70-A482-06A4DE707E31}" type="presParOf" srcId="{35AF4F3D-EDD9-4A36-87BF-C11B202AABB6}" destId="{264E3C53-7368-4739-B7CE-D1D916A617DB}" srcOrd="1" destOrd="0" presId="urn:microsoft.com/office/officeart/2005/8/layout/orgChart1"/>
    <dgm:cxn modelId="{529F5997-7078-40A9-B2AB-F9EE5CC79894}" type="presParOf" srcId="{35AF4F3D-EDD9-4A36-87BF-C11B202AABB6}" destId="{39677EAC-9DDC-4E80-B3D1-15E526F7360A}"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004908-0353-4FA5-B901-71E80077F3CB}">
      <dsp:nvSpPr>
        <dsp:cNvPr id="0" name=""/>
        <dsp:cNvSpPr/>
      </dsp:nvSpPr>
      <dsp:spPr>
        <a:xfrm>
          <a:off x="3615190" y="1303685"/>
          <a:ext cx="166245" cy="728314"/>
        </a:xfrm>
        <a:custGeom>
          <a:avLst/>
          <a:gdLst/>
          <a:ahLst/>
          <a:cxnLst/>
          <a:rect l="0" t="0" r="0" b="0"/>
          <a:pathLst>
            <a:path>
              <a:moveTo>
                <a:pt x="166245" y="0"/>
              </a:moveTo>
              <a:lnTo>
                <a:pt x="166245" y="728314"/>
              </a:lnTo>
              <a:lnTo>
                <a:pt x="0" y="728314"/>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E1E1041-32F0-454A-B17E-62B29D24BA37}">
      <dsp:nvSpPr>
        <dsp:cNvPr id="0" name=""/>
        <dsp:cNvSpPr/>
      </dsp:nvSpPr>
      <dsp:spPr>
        <a:xfrm>
          <a:off x="3781436" y="1303685"/>
          <a:ext cx="1915782" cy="1456628"/>
        </a:xfrm>
        <a:custGeom>
          <a:avLst/>
          <a:gdLst/>
          <a:ahLst/>
          <a:cxnLst/>
          <a:rect l="0" t="0" r="0" b="0"/>
          <a:pathLst>
            <a:path>
              <a:moveTo>
                <a:pt x="0" y="0"/>
              </a:moveTo>
              <a:lnTo>
                <a:pt x="0" y="1290382"/>
              </a:lnTo>
              <a:lnTo>
                <a:pt x="1915782" y="1290382"/>
              </a:lnTo>
              <a:lnTo>
                <a:pt x="1915782" y="1456628"/>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931777-25FD-4B7A-980C-746DA889C9B4}">
      <dsp:nvSpPr>
        <dsp:cNvPr id="0" name=""/>
        <dsp:cNvSpPr/>
      </dsp:nvSpPr>
      <dsp:spPr>
        <a:xfrm>
          <a:off x="2712761" y="1303685"/>
          <a:ext cx="1068674" cy="1456628"/>
        </a:xfrm>
        <a:custGeom>
          <a:avLst/>
          <a:gdLst/>
          <a:ahLst/>
          <a:cxnLst/>
          <a:rect l="0" t="0" r="0" b="0"/>
          <a:pathLst>
            <a:path>
              <a:moveTo>
                <a:pt x="1068674" y="0"/>
              </a:moveTo>
              <a:lnTo>
                <a:pt x="1068674" y="1290382"/>
              </a:lnTo>
              <a:lnTo>
                <a:pt x="0" y="1290382"/>
              </a:lnTo>
              <a:lnTo>
                <a:pt x="0" y="1456628"/>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CFC840B-8CD5-46F9-B9CC-3CEBB754A445}">
      <dsp:nvSpPr>
        <dsp:cNvPr id="0" name=""/>
        <dsp:cNvSpPr/>
      </dsp:nvSpPr>
      <dsp:spPr>
        <a:xfrm>
          <a:off x="796978" y="1303685"/>
          <a:ext cx="2984457" cy="1456628"/>
        </a:xfrm>
        <a:custGeom>
          <a:avLst/>
          <a:gdLst/>
          <a:ahLst/>
          <a:cxnLst/>
          <a:rect l="0" t="0" r="0" b="0"/>
          <a:pathLst>
            <a:path>
              <a:moveTo>
                <a:pt x="2984457" y="0"/>
              </a:moveTo>
              <a:lnTo>
                <a:pt x="2984457" y="1290382"/>
              </a:lnTo>
              <a:lnTo>
                <a:pt x="0" y="1290382"/>
              </a:lnTo>
              <a:lnTo>
                <a:pt x="0" y="1456628"/>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3D5EE56-5BD4-4E87-956C-FFCB10072855}">
      <dsp:nvSpPr>
        <dsp:cNvPr id="0" name=""/>
        <dsp:cNvSpPr/>
      </dsp:nvSpPr>
      <dsp:spPr>
        <a:xfrm>
          <a:off x="2148056" y="512039"/>
          <a:ext cx="3266758" cy="79164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300" b="1" kern="1200" dirty="0" smtClean="0"/>
            <a:t>Учетная запись </a:t>
          </a:r>
        </a:p>
        <a:p>
          <a:pPr marL="0" marR="0" lvl="0" indent="0" algn="ctr" defTabSz="914400" eaLnBrk="1" fontAlgn="auto" latinLnBrk="0" hangingPunct="1">
            <a:lnSpc>
              <a:spcPct val="100000"/>
            </a:lnSpc>
            <a:spcBef>
              <a:spcPct val="0"/>
            </a:spcBef>
            <a:spcAft>
              <a:spcPts val="0"/>
            </a:spcAft>
            <a:buClrTx/>
            <a:buSzTx/>
            <a:buFontTx/>
            <a:buNone/>
            <a:tabLst/>
            <a:defRPr/>
          </a:pPr>
          <a:r>
            <a:rPr lang="ru-RU" sz="1300" b="1" kern="1200" dirty="0" smtClean="0"/>
            <a:t>на ГОСУСЛУГАХ gosuslugi.ru</a:t>
          </a:r>
        </a:p>
        <a:p>
          <a:pPr lvl="0" defTabSz="1955800">
            <a:lnSpc>
              <a:spcPct val="90000"/>
            </a:lnSpc>
            <a:spcBef>
              <a:spcPct val="0"/>
            </a:spcBef>
          </a:pPr>
          <a:endParaRPr lang="ru-RU" sz="1300" kern="1200" dirty="0"/>
        </a:p>
      </dsp:txBody>
      <dsp:txXfrm>
        <a:off x="2148056" y="512039"/>
        <a:ext cx="3266758" cy="791645"/>
      </dsp:txXfrm>
    </dsp:sp>
    <dsp:sp modelId="{CED7D256-2C5E-41A2-A755-F7383748D7E7}">
      <dsp:nvSpPr>
        <dsp:cNvPr id="0" name=""/>
        <dsp:cNvSpPr/>
      </dsp:nvSpPr>
      <dsp:spPr>
        <a:xfrm>
          <a:off x="5332" y="2760314"/>
          <a:ext cx="1583291" cy="79164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300" b="1" kern="1200" dirty="0" smtClean="0"/>
            <a:t>Результаты </a:t>
          </a:r>
        </a:p>
        <a:p>
          <a:pPr marL="0" marR="0" lvl="0" indent="0" algn="ctr" defTabSz="914400" eaLnBrk="1" fontAlgn="auto" latinLnBrk="0" hangingPunct="1">
            <a:lnSpc>
              <a:spcPct val="100000"/>
            </a:lnSpc>
            <a:spcBef>
              <a:spcPct val="0"/>
            </a:spcBef>
            <a:spcAft>
              <a:spcPts val="0"/>
            </a:spcAft>
            <a:buClrTx/>
            <a:buSzTx/>
            <a:buFontTx/>
            <a:buNone/>
            <a:tabLst/>
            <a:defRPr/>
          </a:pPr>
          <a:r>
            <a:rPr lang="ru-RU" sz="1300" b="1" kern="1200" dirty="0" smtClean="0"/>
            <a:t>ЕГЭ </a:t>
          </a:r>
        </a:p>
        <a:p>
          <a:pPr lvl="0" defTabSz="666750">
            <a:lnSpc>
              <a:spcPct val="90000"/>
            </a:lnSpc>
            <a:spcBef>
              <a:spcPct val="0"/>
            </a:spcBef>
          </a:pPr>
          <a:endParaRPr lang="ru-RU" sz="1300" kern="1200" dirty="0"/>
        </a:p>
      </dsp:txBody>
      <dsp:txXfrm>
        <a:off x="5332" y="2760314"/>
        <a:ext cx="1583291" cy="791645"/>
      </dsp:txXfrm>
    </dsp:sp>
    <dsp:sp modelId="{3D11991A-6DCC-475F-BD51-9C101539B0D1}">
      <dsp:nvSpPr>
        <dsp:cNvPr id="0" name=""/>
        <dsp:cNvSpPr/>
      </dsp:nvSpPr>
      <dsp:spPr>
        <a:xfrm>
          <a:off x="1921115" y="2760314"/>
          <a:ext cx="1583291" cy="79164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300" b="1" kern="1200" dirty="0" smtClean="0"/>
            <a:t>Заявление </a:t>
          </a:r>
        </a:p>
        <a:p>
          <a:pPr marL="0" marR="0" lvl="0" indent="0" algn="ctr" defTabSz="914400" eaLnBrk="1" fontAlgn="auto" latinLnBrk="0" hangingPunct="1">
            <a:lnSpc>
              <a:spcPct val="100000"/>
            </a:lnSpc>
            <a:spcBef>
              <a:spcPct val="0"/>
            </a:spcBef>
            <a:spcAft>
              <a:spcPts val="0"/>
            </a:spcAft>
            <a:buClrTx/>
            <a:buSzTx/>
            <a:buFontTx/>
            <a:buNone/>
            <a:tabLst/>
            <a:defRPr/>
          </a:pPr>
          <a:r>
            <a:rPr lang="ru-RU" sz="1300" b="1" kern="1200" dirty="0" smtClean="0"/>
            <a:t>в вузы, </a:t>
          </a:r>
        </a:p>
        <a:p>
          <a:pPr marL="0" marR="0" lvl="0" indent="0" algn="ctr" defTabSz="914400" eaLnBrk="1" fontAlgn="auto" latinLnBrk="0" hangingPunct="1">
            <a:lnSpc>
              <a:spcPct val="100000"/>
            </a:lnSpc>
            <a:spcBef>
              <a:spcPct val="0"/>
            </a:spcBef>
            <a:spcAft>
              <a:spcPts val="0"/>
            </a:spcAft>
            <a:buClrTx/>
            <a:buSzTx/>
            <a:buFontTx/>
            <a:buNone/>
            <a:tabLst/>
            <a:defRPr/>
          </a:pPr>
          <a:r>
            <a:rPr lang="ru-RU" sz="1300" b="1" kern="1200" dirty="0" smtClean="0"/>
            <a:t>в колледжи</a:t>
          </a:r>
        </a:p>
        <a:p>
          <a:pPr lvl="0" defTabSz="666750">
            <a:lnSpc>
              <a:spcPct val="90000"/>
            </a:lnSpc>
            <a:spcBef>
              <a:spcPct val="0"/>
            </a:spcBef>
          </a:pPr>
          <a:r>
            <a:rPr lang="ru-RU" sz="1300" kern="1200" dirty="0" smtClean="0"/>
            <a:t> </a:t>
          </a:r>
          <a:endParaRPr lang="ru-RU" sz="1300" kern="1200" dirty="0"/>
        </a:p>
      </dsp:txBody>
      <dsp:txXfrm>
        <a:off x="1921115" y="2760314"/>
        <a:ext cx="1583291" cy="791645"/>
      </dsp:txXfrm>
    </dsp:sp>
    <dsp:sp modelId="{4D06D5E0-19A0-458D-89D1-910B59339C8B}">
      <dsp:nvSpPr>
        <dsp:cNvPr id="0" name=""/>
        <dsp:cNvSpPr/>
      </dsp:nvSpPr>
      <dsp:spPr>
        <a:xfrm>
          <a:off x="3836898" y="2760314"/>
          <a:ext cx="3720640" cy="79164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300" b="1" kern="1200" dirty="0" smtClean="0"/>
            <a:t>Вуз получает </a:t>
          </a:r>
        </a:p>
        <a:p>
          <a:pPr marL="0" marR="0" lvl="0" indent="0" algn="ctr" defTabSz="914400" eaLnBrk="1" fontAlgn="auto" latinLnBrk="0" hangingPunct="1">
            <a:lnSpc>
              <a:spcPct val="100000"/>
            </a:lnSpc>
            <a:spcBef>
              <a:spcPct val="0"/>
            </a:spcBef>
            <a:spcAft>
              <a:spcPts val="0"/>
            </a:spcAft>
            <a:buClrTx/>
            <a:buSzTx/>
            <a:buFontTx/>
            <a:buNone/>
            <a:tabLst/>
            <a:defRPr/>
          </a:pPr>
          <a:r>
            <a:rPr lang="ru-RU" sz="1300" b="1" kern="1200" dirty="0" smtClean="0"/>
            <a:t>результаты экзаменов абитуриента, подтверждение аттестата</a:t>
          </a:r>
        </a:p>
        <a:p>
          <a:pPr lvl="0" defTabSz="666750">
            <a:lnSpc>
              <a:spcPct val="90000"/>
            </a:lnSpc>
            <a:spcBef>
              <a:spcPct val="0"/>
            </a:spcBef>
          </a:pPr>
          <a:endParaRPr lang="ru-RU" sz="1300" kern="1200" dirty="0"/>
        </a:p>
      </dsp:txBody>
      <dsp:txXfrm>
        <a:off x="3836898" y="2760314"/>
        <a:ext cx="3720640" cy="791645"/>
      </dsp:txXfrm>
    </dsp:sp>
    <dsp:sp modelId="{F7D5A100-A39C-4A74-A557-AD2D0C95AA86}">
      <dsp:nvSpPr>
        <dsp:cNvPr id="0" name=""/>
        <dsp:cNvSpPr/>
      </dsp:nvSpPr>
      <dsp:spPr>
        <a:xfrm>
          <a:off x="2031898" y="1636177"/>
          <a:ext cx="1583291" cy="79164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300" b="1" kern="1200" smtClean="0"/>
            <a:t>Электронный дневник</a:t>
          </a:r>
        </a:p>
        <a:p>
          <a:pPr lvl="0" algn="ctr" defTabSz="666750">
            <a:lnSpc>
              <a:spcPct val="90000"/>
            </a:lnSpc>
            <a:spcBef>
              <a:spcPct val="0"/>
            </a:spcBef>
          </a:pPr>
          <a:endParaRPr lang="ru-RU" sz="1300" kern="1200" dirty="0"/>
        </a:p>
      </dsp:txBody>
      <dsp:txXfrm>
        <a:off x="2031898" y="1636177"/>
        <a:ext cx="1583291" cy="79164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46346" cy="497759"/>
          </a:xfrm>
          <a:prstGeom prst="rect">
            <a:avLst/>
          </a:prstGeom>
        </p:spPr>
        <p:txBody>
          <a:bodyPr vert="horz" lIns="91294" tIns="45647" rIns="91294" bIns="45647" rtlCol="0"/>
          <a:lstStyle>
            <a:lvl1pPr algn="l">
              <a:defRPr sz="1200"/>
            </a:lvl1pPr>
          </a:lstStyle>
          <a:p>
            <a:endParaRPr lang="ru-RU"/>
          </a:p>
        </p:txBody>
      </p:sp>
      <p:sp>
        <p:nvSpPr>
          <p:cNvPr id="3" name="Дата 2"/>
          <p:cNvSpPr>
            <a:spLocks noGrp="1"/>
          </p:cNvSpPr>
          <p:nvPr>
            <p:ph type="dt" sz="quarter" idx="1"/>
          </p:nvPr>
        </p:nvSpPr>
        <p:spPr>
          <a:xfrm>
            <a:off x="3849744" y="0"/>
            <a:ext cx="2946345" cy="497759"/>
          </a:xfrm>
          <a:prstGeom prst="rect">
            <a:avLst/>
          </a:prstGeom>
        </p:spPr>
        <p:txBody>
          <a:bodyPr vert="horz" lIns="91294" tIns="45647" rIns="91294" bIns="45647" rtlCol="0"/>
          <a:lstStyle>
            <a:lvl1pPr algn="r">
              <a:defRPr sz="1200"/>
            </a:lvl1pPr>
          </a:lstStyle>
          <a:p>
            <a:fld id="{4344FD82-E63A-4FE7-8970-F0952002FB66}" type="datetimeFigureOut">
              <a:rPr lang="ru-RU" smtClean="0"/>
              <a:pPr/>
              <a:t>26.11.2024</a:t>
            </a:fld>
            <a:endParaRPr lang="ru-RU"/>
          </a:p>
        </p:txBody>
      </p:sp>
      <p:sp>
        <p:nvSpPr>
          <p:cNvPr id="4" name="Нижний колонтитул 3"/>
          <p:cNvSpPr>
            <a:spLocks noGrp="1"/>
          </p:cNvSpPr>
          <p:nvPr>
            <p:ph type="ftr" sz="quarter" idx="2"/>
          </p:nvPr>
        </p:nvSpPr>
        <p:spPr>
          <a:xfrm>
            <a:off x="1" y="9428880"/>
            <a:ext cx="2946346" cy="497759"/>
          </a:xfrm>
          <a:prstGeom prst="rect">
            <a:avLst/>
          </a:prstGeom>
        </p:spPr>
        <p:txBody>
          <a:bodyPr vert="horz" lIns="91294" tIns="45647" rIns="91294" bIns="45647" rtlCol="0" anchor="b"/>
          <a:lstStyle>
            <a:lvl1pPr algn="l">
              <a:defRPr sz="1200"/>
            </a:lvl1pPr>
          </a:lstStyle>
          <a:p>
            <a:endParaRPr lang="ru-RU"/>
          </a:p>
        </p:txBody>
      </p:sp>
      <p:sp>
        <p:nvSpPr>
          <p:cNvPr id="5" name="Номер слайда 4"/>
          <p:cNvSpPr>
            <a:spLocks noGrp="1"/>
          </p:cNvSpPr>
          <p:nvPr>
            <p:ph type="sldNum" sz="quarter" idx="3"/>
          </p:nvPr>
        </p:nvSpPr>
        <p:spPr>
          <a:xfrm>
            <a:off x="3849744" y="9428880"/>
            <a:ext cx="2946345" cy="497759"/>
          </a:xfrm>
          <a:prstGeom prst="rect">
            <a:avLst/>
          </a:prstGeom>
        </p:spPr>
        <p:txBody>
          <a:bodyPr vert="horz" lIns="91294" tIns="45647" rIns="91294" bIns="45647" rtlCol="0" anchor="b"/>
          <a:lstStyle>
            <a:lvl1pPr algn="r">
              <a:defRPr sz="1200"/>
            </a:lvl1pPr>
          </a:lstStyle>
          <a:p>
            <a:fld id="{953752E1-5A18-4BF6-A118-871B4D49ECFA}" type="slidenum">
              <a:rPr lang="ru-RU" smtClean="0"/>
              <a:pPr/>
              <a:t>‹#›</a:t>
            </a:fld>
            <a:endParaRPr lang="ru-RU"/>
          </a:p>
        </p:txBody>
      </p:sp>
    </p:spTree>
    <p:extLst>
      <p:ext uri="{BB962C8B-B14F-4D97-AF65-F5344CB8AC3E}">
        <p14:creationId xmlns:p14="http://schemas.microsoft.com/office/powerpoint/2010/main" val="4265017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B125494-CBBB-403F-839A-88E924D4DB69}" type="datetimeFigureOut">
              <a:rPr lang="ru-RU" smtClean="0"/>
              <a:t>26.11.2024</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8AB49F8D-2D26-464E-9E93-EA00E51AE243}" type="slidenum">
              <a:rPr lang="ru-RU" smtClean="0"/>
              <a:t>‹#›</a:t>
            </a:fld>
            <a:endParaRPr lang="ru-RU"/>
          </a:p>
        </p:txBody>
      </p:sp>
    </p:spTree>
    <p:extLst>
      <p:ext uri="{BB962C8B-B14F-4D97-AF65-F5344CB8AC3E}">
        <p14:creationId xmlns:p14="http://schemas.microsoft.com/office/powerpoint/2010/main" val="978741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686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1363" indent="-284163">
              <a:defRPr>
                <a:solidFill>
                  <a:schemeClr val="tx1"/>
                </a:solidFill>
                <a:latin typeface="Arial" panose="020B0604020202020204" pitchFamily="34" charset="0"/>
              </a:defRPr>
            </a:lvl2pPr>
            <a:lvl3pPr marL="1139825" indent="-227013">
              <a:defRPr>
                <a:solidFill>
                  <a:schemeClr val="tx1"/>
                </a:solidFill>
                <a:latin typeface="Arial" panose="020B0604020202020204" pitchFamily="34" charset="0"/>
              </a:defRPr>
            </a:lvl3pPr>
            <a:lvl4pPr marL="1595438" indent="-227013">
              <a:defRPr>
                <a:solidFill>
                  <a:schemeClr val="tx1"/>
                </a:solidFill>
                <a:latin typeface="Arial" panose="020B0604020202020204" pitchFamily="34" charset="0"/>
              </a:defRPr>
            </a:lvl4pPr>
            <a:lvl5pPr marL="2052638" indent="-227013">
              <a:defRPr>
                <a:solidFill>
                  <a:schemeClr val="tx1"/>
                </a:solidFill>
                <a:latin typeface="Arial" panose="020B0604020202020204" pitchFamily="34" charset="0"/>
              </a:defRPr>
            </a:lvl5pPr>
            <a:lvl6pPr marL="2509838" indent="-227013" eaLnBrk="0" fontAlgn="base" hangingPunct="0">
              <a:spcBef>
                <a:spcPct val="0"/>
              </a:spcBef>
              <a:spcAft>
                <a:spcPct val="0"/>
              </a:spcAft>
              <a:defRPr>
                <a:solidFill>
                  <a:schemeClr val="tx1"/>
                </a:solidFill>
                <a:latin typeface="Arial" panose="020B0604020202020204" pitchFamily="34" charset="0"/>
              </a:defRPr>
            </a:lvl6pPr>
            <a:lvl7pPr marL="2967038" indent="-227013" eaLnBrk="0" fontAlgn="base" hangingPunct="0">
              <a:spcBef>
                <a:spcPct val="0"/>
              </a:spcBef>
              <a:spcAft>
                <a:spcPct val="0"/>
              </a:spcAft>
              <a:defRPr>
                <a:solidFill>
                  <a:schemeClr val="tx1"/>
                </a:solidFill>
                <a:latin typeface="Arial" panose="020B0604020202020204" pitchFamily="34" charset="0"/>
              </a:defRPr>
            </a:lvl7pPr>
            <a:lvl8pPr marL="3424238" indent="-227013" eaLnBrk="0" fontAlgn="base" hangingPunct="0">
              <a:spcBef>
                <a:spcPct val="0"/>
              </a:spcBef>
              <a:spcAft>
                <a:spcPct val="0"/>
              </a:spcAft>
              <a:defRPr>
                <a:solidFill>
                  <a:schemeClr val="tx1"/>
                </a:solidFill>
                <a:latin typeface="Arial" panose="020B0604020202020204" pitchFamily="34" charset="0"/>
              </a:defRPr>
            </a:lvl8pPr>
            <a:lvl9pPr marL="3881438" indent="-2270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AB0CFFD-9C8A-4CA9-979C-D381272D13E9}" type="slidenum">
              <a:rPr kumimoji="0" lang="ru-RU" altLang="ru-RU"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ru-RU" altLang="ru-RU"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01745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686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1363" indent="-284163">
              <a:defRPr>
                <a:solidFill>
                  <a:schemeClr val="tx1"/>
                </a:solidFill>
                <a:latin typeface="Arial" panose="020B0604020202020204" pitchFamily="34" charset="0"/>
              </a:defRPr>
            </a:lvl2pPr>
            <a:lvl3pPr marL="1139825" indent="-227013">
              <a:defRPr>
                <a:solidFill>
                  <a:schemeClr val="tx1"/>
                </a:solidFill>
                <a:latin typeface="Arial" panose="020B0604020202020204" pitchFamily="34" charset="0"/>
              </a:defRPr>
            </a:lvl3pPr>
            <a:lvl4pPr marL="1595438" indent="-227013">
              <a:defRPr>
                <a:solidFill>
                  <a:schemeClr val="tx1"/>
                </a:solidFill>
                <a:latin typeface="Arial" panose="020B0604020202020204" pitchFamily="34" charset="0"/>
              </a:defRPr>
            </a:lvl4pPr>
            <a:lvl5pPr marL="2052638" indent="-227013">
              <a:defRPr>
                <a:solidFill>
                  <a:schemeClr val="tx1"/>
                </a:solidFill>
                <a:latin typeface="Arial" panose="020B0604020202020204" pitchFamily="34" charset="0"/>
              </a:defRPr>
            </a:lvl5pPr>
            <a:lvl6pPr marL="2509838" indent="-227013" eaLnBrk="0" fontAlgn="base" hangingPunct="0">
              <a:spcBef>
                <a:spcPct val="0"/>
              </a:spcBef>
              <a:spcAft>
                <a:spcPct val="0"/>
              </a:spcAft>
              <a:defRPr>
                <a:solidFill>
                  <a:schemeClr val="tx1"/>
                </a:solidFill>
                <a:latin typeface="Arial" panose="020B0604020202020204" pitchFamily="34" charset="0"/>
              </a:defRPr>
            </a:lvl6pPr>
            <a:lvl7pPr marL="2967038" indent="-227013" eaLnBrk="0" fontAlgn="base" hangingPunct="0">
              <a:spcBef>
                <a:spcPct val="0"/>
              </a:spcBef>
              <a:spcAft>
                <a:spcPct val="0"/>
              </a:spcAft>
              <a:defRPr>
                <a:solidFill>
                  <a:schemeClr val="tx1"/>
                </a:solidFill>
                <a:latin typeface="Arial" panose="020B0604020202020204" pitchFamily="34" charset="0"/>
              </a:defRPr>
            </a:lvl7pPr>
            <a:lvl8pPr marL="3424238" indent="-227013" eaLnBrk="0" fontAlgn="base" hangingPunct="0">
              <a:spcBef>
                <a:spcPct val="0"/>
              </a:spcBef>
              <a:spcAft>
                <a:spcPct val="0"/>
              </a:spcAft>
              <a:defRPr>
                <a:solidFill>
                  <a:schemeClr val="tx1"/>
                </a:solidFill>
                <a:latin typeface="Arial" panose="020B0604020202020204" pitchFamily="34" charset="0"/>
              </a:defRPr>
            </a:lvl8pPr>
            <a:lvl9pPr marL="3881438" indent="-2270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AB0CFFD-9C8A-4CA9-979C-D381272D13E9}" type="slidenum">
              <a:rPr kumimoji="0" lang="ru-RU" altLang="ru-RU"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ru-RU" altLang="ru-RU"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85135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686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1363" indent="-284163">
              <a:defRPr>
                <a:solidFill>
                  <a:schemeClr val="tx1"/>
                </a:solidFill>
                <a:latin typeface="Arial" panose="020B0604020202020204" pitchFamily="34" charset="0"/>
              </a:defRPr>
            </a:lvl2pPr>
            <a:lvl3pPr marL="1139825" indent="-227013">
              <a:defRPr>
                <a:solidFill>
                  <a:schemeClr val="tx1"/>
                </a:solidFill>
                <a:latin typeface="Arial" panose="020B0604020202020204" pitchFamily="34" charset="0"/>
              </a:defRPr>
            </a:lvl3pPr>
            <a:lvl4pPr marL="1595438" indent="-227013">
              <a:defRPr>
                <a:solidFill>
                  <a:schemeClr val="tx1"/>
                </a:solidFill>
                <a:latin typeface="Arial" panose="020B0604020202020204" pitchFamily="34" charset="0"/>
              </a:defRPr>
            </a:lvl4pPr>
            <a:lvl5pPr marL="2052638" indent="-227013">
              <a:defRPr>
                <a:solidFill>
                  <a:schemeClr val="tx1"/>
                </a:solidFill>
                <a:latin typeface="Arial" panose="020B0604020202020204" pitchFamily="34" charset="0"/>
              </a:defRPr>
            </a:lvl5pPr>
            <a:lvl6pPr marL="2509838" indent="-227013" eaLnBrk="0" fontAlgn="base" hangingPunct="0">
              <a:spcBef>
                <a:spcPct val="0"/>
              </a:spcBef>
              <a:spcAft>
                <a:spcPct val="0"/>
              </a:spcAft>
              <a:defRPr>
                <a:solidFill>
                  <a:schemeClr val="tx1"/>
                </a:solidFill>
                <a:latin typeface="Arial" panose="020B0604020202020204" pitchFamily="34" charset="0"/>
              </a:defRPr>
            </a:lvl6pPr>
            <a:lvl7pPr marL="2967038" indent="-227013" eaLnBrk="0" fontAlgn="base" hangingPunct="0">
              <a:spcBef>
                <a:spcPct val="0"/>
              </a:spcBef>
              <a:spcAft>
                <a:spcPct val="0"/>
              </a:spcAft>
              <a:defRPr>
                <a:solidFill>
                  <a:schemeClr val="tx1"/>
                </a:solidFill>
                <a:latin typeface="Arial" panose="020B0604020202020204" pitchFamily="34" charset="0"/>
              </a:defRPr>
            </a:lvl7pPr>
            <a:lvl8pPr marL="3424238" indent="-227013" eaLnBrk="0" fontAlgn="base" hangingPunct="0">
              <a:spcBef>
                <a:spcPct val="0"/>
              </a:spcBef>
              <a:spcAft>
                <a:spcPct val="0"/>
              </a:spcAft>
              <a:defRPr>
                <a:solidFill>
                  <a:schemeClr val="tx1"/>
                </a:solidFill>
                <a:latin typeface="Arial" panose="020B0604020202020204" pitchFamily="34" charset="0"/>
              </a:defRPr>
            </a:lvl8pPr>
            <a:lvl9pPr marL="3881438" indent="-2270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AB0CFFD-9C8A-4CA9-979C-D381272D13E9}" type="slidenum">
              <a:rPr kumimoji="0" lang="ru-RU" altLang="ru-RU"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ru-RU" altLang="ru-RU"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8206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096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1363" indent="-284163">
              <a:defRPr>
                <a:solidFill>
                  <a:schemeClr val="tx1"/>
                </a:solidFill>
                <a:latin typeface="Arial" panose="020B0604020202020204" pitchFamily="34" charset="0"/>
              </a:defRPr>
            </a:lvl2pPr>
            <a:lvl3pPr marL="1139825" indent="-227013">
              <a:defRPr>
                <a:solidFill>
                  <a:schemeClr val="tx1"/>
                </a:solidFill>
                <a:latin typeface="Arial" panose="020B0604020202020204" pitchFamily="34" charset="0"/>
              </a:defRPr>
            </a:lvl3pPr>
            <a:lvl4pPr marL="1595438" indent="-227013">
              <a:defRPr>
                <a:solidFill>
                  <a:schemeClr val="tx1"/>
                </a:solidFill>
                <a:latin typeface="Arial" panose="020B0604020202020204" pitchFamily="34" charset="0"/>
              </a:defRPr>
            </a:lvl4pPr>
            <a:lvl5pPr marL="2052638" indent="-227013">
              <a:defRPr>
                <a:solidFill>
                  <a:schemeClr val="tx1"/>
                </a:solidFill>
                <a:latin typeface="Arial" panose="020B0604020202020204" pitchFamily="34" charset="0"/>
              </a:defRPr>
            </a:lvl5pPr>
            <a:lvl6pPr marL="2509838" indent="-227013" eaLnBrk="0" fontAlgn="base" hangingPunct="0">
              <a:spcBef>
                <a:spcPct val="0"/>
              </a:spcBef>
              <a:spcAft>
                <a:spcPct val="0"/>
              </a:spcAft>
              <a:defRPr>
                <a:solidFill>
                  <a:schemeClr val="tx1"/>
                </a:solidFill>
                <a:latin typeface="Arial" panose="020B0604020202020204" pitchFamily="34" charset="0"/>
              </a:defRPr>
            </a:lvl6pPr>
            <a:lvl7pPr marL="2967038" indent="-227013" eaLnBrk="0" fontAlgn="base" hangingPunct="0">
              <a:spcBef>
                <a:spcPct val="0"/>
              </a:spcBef>
              <a:spcAft>
                <a:spcPct val="0"/>
              </a:spcAft>
              <a:defRPr>
                <a:solidFill>
                  <a:schemeClr val="tx1"/>
                </a:solidFill>
                <a:latin typeface="Arial" panose="020B0604020202020204" pitchFamily="34" charset="0"/>
              </a:defRPr>
            </a:lvl7pPr>
            <a:lvl8pPr marL="3424238" indent="-227013" eaLnBrk="0" fontAlgn="base" hangingPunct="0">
              <a:spcBef>
                <a:spcPct val="0"/>
              </a:spcBef>
              <a:spcAft>
                <a:spcPct val="0"/>
              </a:spcAft>
              <a:defRPr>
                <a:solidFill>
                  <a:schemeClr val="tx1"/>
                </a:solidFill>
                <a:latin typeface="Arial" panose="020B0604020202020204" pitchFamily="34" charset="0"/>
              </a:defRPr>
            </a:lvl8pPr>
            <a:lvl9pPr marL="3881438" indent="-227013"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286EA06C-1DD3-4364-A5BE-FCDFA65EE679}" type="slidenum">
              <a:rPr lang="ru-RU" altLang="ru-RU" smtClean="0">
                <a:solidFill>
                  <a:srgbClr val="000000"/>
                </a:solidFill>
                <a:latin typeface="Calibri" panose="020F0502020204030204" pitchFamily="34" charset="0"/>
              </a:rPr>
              <a:pPr fontAlgn="base">
                <a:spcBef>
                  <a:spcPct val="0"/>
                </a:spcBef>
                <a:spcAft>
                  <a:spcPct val="0"/>
                </a:spcAft>
              </a:pPr>
              <a:t>21</a:t>
            </a:fld>
            <a:endParaRPr lang="ru-RU" altLang="ru-RU" smtClean="0">
              <a:solidFill>
                <a:srgbClr val="000000"/>
              </a:solidFill>
              <a:latin typeface="Calibri" panose="020F0502020204030204" pitchFamily="34" charset="0"/>
            </a:endParaRPr>
          </a:p>
        </p:txBody>
      </p:sp>
    </p:spTree>
    <p:extLst>
      <p:ext uri="{BB962C8B-B14F-4D97-AF65-F5344CB8AC3E}">
        <p14:creationId xmlns:p14="http://schemas.microsoft.com/office/powerpoint/2010/main" val="3750282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C78034-5B72-4882-A703-0DC4626EFBC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9899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C78034-5B72-4882-A703-0DC4626EFBC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35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C78034-5B72-4882-A703-0DC4626EFBC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478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C78034-5B72-4882-A703-0DC4626EFBC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3531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0"/>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defTabSz="914378"/>
            <a:fld id="{2FD79353-59B3-41D4-A1A9-DC36E0CFDD13}"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914378"/>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349440657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defTabSz="914378"/>
            <a:fld id="{B88692BE-808A-414F-AD5F-AEE5D3A9CEA8}"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914378"/>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287333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80"/>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80"/>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defTabSz="914378"/>
            <a:fld id="{95E358C6-E46C-428F-ABEE-3593A2D07975}"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914378"/>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1127785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0"/>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defTabSz="914378"/>
            <a:fld id="{2FD79353-59B3-41D4-A1A9-DC36E0CFDD13}"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914378"/>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31810719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defTabSz="914378"/>
            <a:fld id="{3B2A0A5D-9805-43FA-9255-6400C57A3AC5}"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914378"/>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283997615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defTabSz="914378"/>
            <a:fld id="{5615774A-4755-4C13-96F3-4FC371D4284E}"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914378"/>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4272272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defTabSz="914378"/>
            <a:fld id="{0ABD3466-641E-44E7-9A05-B89B6B0207ED}" type="datetime1">
              <a:rPr lang="ru-RU" smtClean="0">
                <a:solidFill>
                  <a:prstClr val="black">
                    <a:tint val="75000"/>
                  </a:prstClr>
                </a:solidFill>
              </a:rPr>
              <a:pPr defTabSz="914378"/>
              <a:t>26.11.2024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914378"/>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27197260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defTabSz="914378"/>
            <a:fld id="{CB4EFC2D-38A6-4D8B-8B37-4B7EC6CF721F}" type="datetime1">
              <a:rPr lang="ru-RU" smtClean="0">
                <a:solidFill>
                  <a:prstClr val="black">
                    <a:tint val="75000"/>
                  </a:prstClr>
                </a:solidFill>
              </a:rPr>
              <a:pPr defTabSz="914378"/>
              <a:t>26.11.2024</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pPr defTabSz="914378"/>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3739148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defTabSz="914378"/>
            <a:fld id="{68AE3D3D-E080-4E59-8BE3-528D038019C5}" type="datetime1">
              <a:rPr lang="ru-RU" smtClean="0">
                <a:solidFill>
                  <a:prstClr val="black">
                    <a:tint val="75000"/>
                  </a:prstClr>
                </a:solidFill>
              </a:rPr>
              <a:pPr defTabSz="914378"/>
              <a:t>26.11.2024</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pPr defTabSz="914378"/>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6432569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defTabSz="914378"/>
            <a:fld id="{8E10920C-B0CF-4CB3-A3D4-8DD2C3948F8A}" type="datetime1">
              <a:rPr lang="ru-RU" smtClean="0">
                <a:solidFill>
                  <a:prstClr val="black">
                    <a:tint val="75000"/>
                  </a:prstClr>
                </a:solidFill>
              </a:rPr>
              <a:pPr defTabSz="914378"/>
              <a:t>26.11.2024</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pPr defTabSz="914378"/>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3440085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defTabSz="914378"/>
            <a:fld id="{7D67A621-1EA3-4D43-B93C-E3EAB5876F0E}" type="datetime1">
              <a:rPr lang="ru-RU" smtClean="0">
                <a:solidFill>
                  <a:prstClr val="black">
                    <a:tint val="75000"/>
                  </a:prstClr>
                </a:solidFill>
              </a:rPr>
              <a:pPr defTabSz="914378"/>
              <a:t>26.11.2024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914378"/>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1141007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defTabSz="914378"/>
            <a:fld id="{3B2A0A5D-9805-43FA-9255-6400C57A3AC5}"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914378"/>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20568822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ru-RU" dirty="0"/>
          </a:p>
        </p:txBody>
      </p:sp>
      <p:sp>
        <p:nvSpPr>
          <p:cNvPr id="4" name="Текст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defTabSz="914378"/>
            <a:fld id="{91F271C5-520E-4302-A0B1-440D127E6EE5}" type="datetime1">
              <a:rPr lang="ru-RU" smtClean="0">
                <a:solidFill>
                  <a:prstClr val="black">
                    <a:tint val="75000"/>
                  </a:prstClr>
                </a:solidFill>
              </a:rPr>
              <a:pPr defTabSz="914378"/>
              <a:t>26.11.2024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914378"/>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29926292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defTabSz="914378"/>
            <a:fld id="{B88692BE-808A-414F-AD5F-AEE5D3A9CEA8}"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914378"/>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20541334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80"/>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80"/>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defTabSz="914378"/>
            <a:fld id="{95E358C6-E46C-428F-ABEE-3593A2D07975}"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914378"/>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2309576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0"/>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2C03D73-2954-4030-9851-A9DECD038B81}" type="datetime1">
              <a:rPr lang="ru-RU" smtClean="0"/>
              <a:t>26.11.2024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extLst>
      <p:ext uri="{BB962C8B-B14F-4D97-AF65-F5344CB8AC3E}">
        <p14:creationId xmlns:p14="http://schemas.microsoft.com/office/powerpoint/2010/main" val="1054895685"/>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35BB18-DA28-4E54-8FD6-C28B3BD4FC98}" type="datetime1">
              <a:rPr lang="ru-RU" smtClean="0"/>
              <a:t>26.11.2024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extLst>
      <p:ext uri="{BB962C8B-B14F-4D97-AF65-F5344CB8AC3E}">
        <p14:creationId xmlns:p14="http://schemas.microsoft.com/office/powerpoint/2010/main" val="225494080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27AC4BD-758A-43F8-B829-13D15DC06373}" type="datetime1">
              <a:rPr lang="ru-RU" smtClean="0"/>
              <a:t>26.11.2024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extLst>
      <p:ext uri="{BB962C8B-B14F-4D97-AF65-F5344CB8AC3E}">
        <p14:creationId xmlns:p14="http://schemas.microsoft.com/office/powerpoint/2010/main" val="3116100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AB1A139-364E-4D69-A495-FDA19C31CD72}" type="datetime1">
              <a:rPr lang="ru-RU" smtClean="0"/>
              <a:t>26.11.2024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extLst>
      <p:ext uri="{BB962C8B-B14F-4D97-AF65-F5344CB8AC3E}">
        <p14:creationId xmlns:p14="http://schemas.microsoft.com/office/powerpoint/2010/main" val="34372650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3B59C2C-7612-4758-B521-B932B5B29714}" type="datetime1">
              <a:rPr lang="ru-RU" smtClean="0"/>
              <a:t>26.11.2024</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dirty="0"/>
          </a:p>
        </p:txBody>
      </p:sp>
    </p:spTree>
    <p:extLst>
      <p:ext uri="{BB962C8B-B14F-4D97-AF65-F5344CB8AC3E}">
        <p14:creationId xmlns:p14="http://schemas.microsoft.com/office/powerpoint/2010/main" val="10449268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077082B-2851-42A0-BBE1-085435801537}" type="datetime1">
              <a:rPr lang="ru-RU" smtClean="0"/>
              <a:t>26.11.2024</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dirty="0"/>
          </a:p>
        </p:txBody>
      </p:sp>
    </p:spTree>
    <p:extLst>
      <p:ext uri="{BB962C8B-B14F-4D97-AF65-F5344CB8AC3E}">
        <p14:creationId xmlns:p14="http://schemas.microsoft.com/office/powerpoint/2010/main" val="2793441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E8553F3-2641-4951-B8A4-C1515264E251}" type="datetime1">
              <a:rPr lang="ru-RU" smtClean="0"/>
              <a:t>26.11.2024</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dirty="0"/>
          </a:p>
        </p:txBody>
      </p:sp>
    </p:spTree>
    <p:extLst>
      <p:ext uri="{BB962C8B-B14F-4D97-AF65-F5344CB8AC3E}">
        <p14:creationId xmlns:p14="http://schemas.microsoft.com/office/powerpoint/2010/main" val="3397950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defTabSz="914378"/>
            <a:fld id="{5615774A-4755-4C13-96F3-4FC371D4284E}"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914378"/>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34779592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A706E82-EF30-4193-977F-B6CCC649F889}" type="datetime1">
              <a:rPr lang="ru-RU" smtClean="0"/>
              <a:t>26.11.2024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extLst>
      <p:ext uri="{BB962C8B-B14F-4D97-AF65-F5344CB8AC3E}">
        <p14:creationId xmlns:p14="http://schemas.microsoft.com/office/powerpoint/2010/main" val="4437654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ru-RU" dirty="0"/>
          </a:p>
        </p:txBody>
      </p:sp>
      <p:sp>
        <p:nvSpPr>
          <p:cNvPr id="4" name="Текст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C3B4D8E-6B0B-49B5-B3EC-BB1541D0F89A}" type="datetime1">
              <a:rPr lang="ru-RU" smtClean="0"/>
              <a:t>26.11.2024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extLst>
      <p:ext uri="{BB962C8B-B14F-4D97-AF65-F5344CB8AC3E}">
        <p14:creationId xmlns:p14="http://schemas.microsoft.com/office/powerpoint/2010/main" val="24989925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C413279-D514-4FA2-A5B5-A0FDB6D196C5}" type="datetime1">
              <a:rPr lang="ru-RU" smtClean="0"/>
              <a:t>26.11.2024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extLst>
      <p:ext uri="{BB962C8B-B14F-4D97-AF65-F5344CB8AC3E}">
        <p14:creationId xmlns:p14="http://schemas.microsoft.com/office/powerpoint/2010/main" val="40842994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80"/>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80"/>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37E4462-0A9D-40B2-95D9-FFF4D9190332}" type="datetime1">
              <a:rPr lang="ru-RU" smtClean="0"/>
              <a:t>26.11.2024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extLst>
      <p:ext uri="{BB962C8B-B14F-4D97-AF65-F5344CB8AC3E}">
        <p14:creationId xmlns:p14="http://schemas.microsoft.com/office/powerpoint/2010/main" val="3055141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0"/>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9A2639B2-A7BD-41E3-ACBD-9EC26DF2BF05}" type="datetime1">
              <a:rPr lang="ru-RU"/>
              <a:pPr>
                <a:defRPr/>
              </a:pPr>
              <a:t>26.11.2024</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4EB693D-B804-4FC2-A18E-056D3B3277F7}" type="slidenum">
              <a:rPr lang="ru-RU"/>
              <a:pPr>
                <a:defRPr/>
              </a:pPr>
              <a:t>‹#›</a:t>
            </a:fld>
            <a:endParaRPr lang="ru-RU" dirty="0"/>
          </a:p>
        </p:txBody>
      </p:sp>
    </p:spTree>
    <p:extLst>
      <p:ext uri="{BB962C8B-B14F-4D97-AF65-F5344CB8AC3E}">
        <p14:creationId xmlns:p14="http://schemas.microsoft.com/office/powerpoint/2010/main" val="11666662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2098866-0AAA-4589-BD07-835035AB4D77}" type="datetime1">
              <a:rPr lang="ru-RU"/>
              <a:pPr>
                <a:defRPr/>
              </a:pPr>
              <a:t>26.11.2024</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5C11692-D5E5-4304-8F44-07DF0B99A887}" type="slidenum">
              <a:rPr lang="ru-RU"/>
              <a:pPr>
                <a:defRPr/>
              </a:pPr>
              <a:t>‹#›</a:t>
            </a:fld>
            <a:endParaRPr lang="ru-RU" dirty="0"/>
          </a:p>
        </p:txBody>
      </p:sp>
    </p:spTree>
    <p:extLst>
      <p:ext uri="{BB962C8B-B14F-4D97-AF65-F5344CB8AC3E}">
        <p14:creationId xmlns:p14="http://schemas.microsoft.com/office/powerpoint/2010/main" val="13341186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5A80AC9-99A6-42FE-B24C-C2A54DFC9F1B}" type="datetime1">
              <a:rPr lang="ru-RU"/>
              <a:pPr>
                <a:defRPr/>
              </a:pPr>
              <a:t>26.11.2024</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D0EE80A-FCA2-45D0-9FB0-31995773DCEC}" type="slidenum">
              <a:rPr lang="ru-RU"/>
              <a:pPr>
                <a:defRPr/>
              </a:pPr>
              <a:t>‹#›</a:t>
            </a:fld>
            <a:endParaRPr lang="ru-RU" dirty="0"/>
          </a:p>
        </p:txBody>
      </p:sp>
    </p:spTree>
    <p:extLst>
      <p:ext uri="{BB962C8B-B14F-4D97-AF65-F5344CB8AC3E}">
        <p14:creationId xmlns:p14="http://schemas.microsoft.com/office/powerpoint/2010/main" val="34920047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C611D323-1269-4DDD-A024-B1395E9E8794}" type="datetime1">
              <a:rPr lang="ru-RU"/>
              <a:pPr>
                <a:defRPr/>
              </a:pPr>
              <a:t>26.11.2024</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29A78B7-AA68-4DEB-B381-A67ACE7486B2}" type="slidenum">
              <a:rPr lang="ru-RU"/>
              <a:pPr>
                <a:defRPr/>
              </a:pPr>
              <a:t>‹#›</a:t>
            </a:fld>
            <a:endParaRPr lang="ru-RU" dirty="0"/>
          </a:p>
        </p:txBody>
      </p:sp>
    </p:spTree>
    <p:extLst>
      <p:ext uri="{BB962C8B-B14F-4D97-AF65-F5344CB8AC3E}">
        <p14:creationId xmlns:p14="http://schemas.microsoft.com/office/powerpoint/2010/main" val="11829494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8F7F28F-566B-425B-8C47-1F765AFBAFCE}" type="datetime1">
              <a:rPr lang="ru-RU"/>
              <a:pPr>
                <a:defRPr/>
              </a:pPr>
              <a:t>26.11.2024</a:t>
            </a:fld>
            <a:endParaRPr lang="ru-RU" dirty="0"/>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8218261B-F35E-466B-A060-1BEB0B4A190A}" type="slidenum">
              <a:rPr lang="ru-RU"/>
              <a:pPr>
                <a:defRPr/>
              </a:pPr>
              <a:t>‹#›</a:t>
            </a:fld>
            <a:endParaRPr lang="ru-RU" dirty="0"/>
          </a:p>
        </p:txBody>
      </p:sp>
    </p:spTree>
    <p:extLst>
      <p:ext uri="{BB962C8B-B14F-4D97-AF65-F5344CB8AC3E}">
        <p14:creationId xmlns:p14="http://schemas.microsoft.com/office/powerpoint/2010/main" val="30904823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70D43D93-8BE5-4B4D-91D3-9FDA5507E69E}" type="datetime1">
              <a:rPr lang="ru-RU"/>
              <a:pPr>
                <a:defRPr/>
              </a:pPr>
              <a:t>26.11.2024</a:t>
            </a:fld>
            <a:endParaRPr lang="ru-RU" dirty="0"/>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28988E06-D44F-40A4-B2CA-DB30EBBEAE47}" type="slidenum">
              <a:rPr lang="ru-RU"/>
              <a:pPr>
                <a:defRPr/>
              </a:pPr>
              <a:t>‹#›</a:t>
            </a:fld>
            <a:endParaRPr lang="ru-RU" dirty="0"/>
          </a:p>
        </p:txBody>
      </p:sp>
    </p:spTree>
    <p:extLst>
      <p:ext uri="{BB962C8B-B14F-4D97-AF65-F5344CB8AC3E}">
        <p14:creationId xmlns:p14="http://schemas.microsoft.com/office/powerpoint/2010/main" val="2931445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defTabSz="914378"/>
            <a:fld id="{0ABD3466-641E-44E7-9A05-B89B6B0207ED}" type="datetime1">
              <a:rPr lang="ru-RU" smtClean="0">
                <a:solidFill>
                  <a:prstClr val="black">
                    <a:tint val="75000"/>
                  </a:prstClr>
                </a:solidFill>
              </a:rPr>
              <a:pPr defTabSz="914378"/>
              <a:t>26.11.2024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914378"/>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5357608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3736024B-C5AA-4755-A19C-82B495042500}" type="datetime1">
              <a:rPr lang="ru-RU"/>
              <a:pPr>
                <a:defRPr/>
              </a:pPr>
              <a:t>26.11.2024</a:t>
            </a:fld>
            <a:endParaRPr lang="ru-RU" dirty="0"/>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3985F089-FFEA-4B7F-B3EC-6B08DE85EA20}" type="slidenum">
              <a:rPr lang="ru-RU"/>
              <a:pPr>
                <a:defRPr/>
              </a:pPr>
              <a:t>‹#›</a:t>
            </a:fld>
            <a:endParaRPr lang="ru-RU" dirty="0"/>
          </a:p>
        </p:txBody>
      </p:sp>
    </p:spTree>
    <p:extLst>
      <p:ext uri="{BB962C8B-B14F-4D97-AF65-F5344CB8AC3E}">
        <p14:creationId xmlns:p14="http://schemas.microsoft.com/office/powerpoint/2010/main" val="29564131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B683EF5-F846-4CA4-86E5-194281682E3E}" type="datetime1">
              <a:rPr lang="ru-RU"/>
              <a:pPr>
                <a:defRPr/>
              </a:pPr>
              <a:t>26.11.2024</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BDAF381-44E5-43B3-A690-3760113F2DD3}" type="slidenum">
              <a:rPr lang="ru-RU"/>
              <a:pPr>
                <a:defRPr/>
              </a:pPr>
              <a:t>‹#›</a:t>
            </a:fld>
            <a:endParaRPr lang="ru-RU" dirty="0"/>
          </a:p>
        </p:txBody>
      </p:sp>
    </p:spTree>
    <p:extLst>
      <p:ext uri="{BB962C8B-B14F-4D97-AF65-F5344CB8AC3E}">
        <p14:creationId xmlns:p14="http://schemas.microsoft.com/office/powerpoint/2010/main" val="38999819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rtlCol="0">
            <a:normAutofit/>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pPr lvl="0"/>
            <a:endParaRPr lang="ru-RU" noProof="0" dirty="0"/>
          </a:p>
        </p:txBody>
      </p:sp>
      <p:sp>
        <p:nvSpPr>
          <p:cNvPr id="4" name="Текст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0CAB4A80-480A-49AD-B4CB-0AB0A040149C}" type="datetime1">
              <a:rPr lang="ru-RU"/>
              <a:pPr>
                <a:defRPr/>
              </a:pPr>
              <a:t>26.11.2024</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3FC1C0E-49ED-43A5-B40B-9F1A79EF202F}" type="slidenum">
              <a:rPr lang="ru-RU"/>
              <a:pPr>
                <a:defRPr/>
              </a:pPr>
              <a:t>‹#›</a:t>
            </a:fld>
            <a:endParaRPr lang="ru-RU" dirty="0"/>
          </a:p>
        </p:txBody>
      </p:sp>
    </p:spTree>
    <p:extLst>
      <p:ext uri="{BB962C8B-B14F-4D97-AF65-F5344CB8AC3E}">
        <p14:creationId xmlns:p14="http://schemas.microsoft.com/office/powerpoint/2010/main" val="33509016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A7D4485-6CA2-47BB-829A-D49555C4A627}" type="datetime1">
              <a:rPr lang="ru-RU"/>
              <a:pPr>
                <a:defRPr/>
              </a:pPr>
              <a:t>26.11.2024</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C3C69EF-B73F-4025-8A4E-4C0414C536E4}" type="slidenum">
              <a:rPr lang="ru-RU"/>
              <a:pPr>
                <a:defRPr/>
              </a:pPr>
              <a:t>‹#›</a:t>
            </a:fld>
            <a:endParaRPr lang="ru-RU" dirty="0"/>
          </a:p>
        </p:txBody>
      </p:sp>
    </p:spTree>
    <p:extLst>
      <p:ext uri="{BB962C8B-B14F-4D97-AF65-F5344CB8AC3E}">
        <p14:creationId xmlns:p14="http://schemas.microsoft.com/office/powerpoint/2010/main" val="38226935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80"/>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80"/>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F655E8F-D0F8-409A-BC2E-9D5A0E61F787}" type="datetime1">
              <a:rPr lang="ru-RU"/>
              <a:pPr>
                <a:defRPr/>
              </a:pPr>
              <a:t>26.11.2024</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7D202BA-0676-45C6-8434-691FD2C824B0}" type="slidenum">
              <a:rPr lang="ru-RU"/>
              <a:pPr>
                <a:defRPr/>
              </a:pPr>
              <a:t>‹#›</a:t>
            </a:fld>
            <a:endParaRPr lang="ru-RU" dirty="0"/>
          </a:p>
        </p:txBody>
      </p:sp>
    </p:spTree>
    <p:extLst>
      <p:ext uri="{BB962C8B-B14F-4D97-AF65-F5344CB8AC3E}">
        <p14:creationId xmlns:p14="http://schemas.microsoft.com/office/powerpoint/2010/main" val="1642101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defTabSz="914378"/>
            <a:fld id="{CB4EFC2D-38A6-4D8B-8B37-4B7EC6CF721F}" type="datetime1">
              <a:rPr lang="ru-RU" smtClean="0">
                <a:solidFill>
                  <a:prstClr val="black">
                    <a:tint val="75000"/>
                  </a:prstClr>
                </a:solidFill>
              </a:rPr>
              <a:pPr defTabSz="914378"/>
              <a:t>26.11.2024</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pPr defTabSz="914378"/>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593957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defTabSz="914378"/>
            <a:fld id="{68AE3D3D-E080-4E59-8BE3-528D038019C5}" type="datetime1">
              <a:rPr lang="ru-RU" smtClean="0">
                <a:solidFill>
                  <a:prstClr val="black">
                    <a:tint val="75000"/>
                  </a:prstClr>
                </a:solidFill>
              </a:rPr>
              <a:pPr defTabSz="914378"/>
              <a:t>26.11.2024</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pPr defTabSz="914378"/>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2177367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defTabSz="914378"/>
            <a:fld id="{8E10920C-B0CF-4CB3-A3D4-8DD2C3948F8A}" type="datetime1">
              <a:rPr lang="ru-RU" smtClean="0">
                <a:solidFill>
                  <a:prstClr val="black">
                    <a:tint val="75000"/>
                  </a:prstClr>
                </a:solidFill>
              </a:rPr>
              <a:pPr defTabSz="914378"/>
              <a:t>26.11.2024</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pPr defTabSz="914378"/>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953101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defTabSz="914378"/>
            <a:fld id="{7D67A621-1EA3-4D43-B93C-E3EAB5876F0E}" type="datetime1">
              <a:rPr lang="ru-RU" smtClean="0">
                <a:solidFill>
                  <a:prstClr val="black">
                    <a:tint val="75000"/>
                  </a:prstClr>
                </a:solidFill>
              </a:rPr>
              <a:pPr defTabSz="914378"/>
              <a:t>26.11.2024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914378"/>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1162892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ru-RU" dirty="0"/>
          </a:p>
        </p:txBody>
      </p:sp>
      <p:sp>
        <p:nvSpPr>
          <p:cNvPr id="4" name="Текст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defTabSz="914378"/>
            <a:fld id="{91F271C5-520E-4302-A0B1-440D127E6EE5}" type="datetime1">
              <a:rPr lang="ru-RU" smtClean="0">
                <a:solidFill>
                  <a:prstClr val="black">
                    <a:tint val="75000"/>
                  </a:prstClr>
                </a:solidFill>
              </a:rPr>
              <a:pPr defTabSz="914378"/>
              <a:t>26.11.2024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914378"/>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1607565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8"/>
            <a:fld id="{CBE867B1-6445-4213-9600-44A6D43D5580}"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8"/>
            <a:endParaRPr lang="ru-RU">
              <a:solidFill>
                <a:prstClr val="black">
                  <a:tint val="75000"/>
                </a:prstClr>
              </a:solidFill>
            </a:endParaRPr>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8666536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378" rtl="0" eaLnBrk="1" latinLnBrk="0" hangingPunct="1">
        <a:spcBef>
          <a:spcPct val="0"/>
        </a:spcBef>
        <a:buNone/>
        <a:defRPr sz="4400" b="1"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8"/>
            <a:fld id="{CBE867B1-6445-4213-9600-44A6D43D5580}" type="datetime1">
              <a:rPr lang="ru-RU" smtClean="0">
                <a:solidFill>
                  <a:prstClr val="black">
                    <a:tint val="75000"/>
                  </a:prstClr>
                </a:solidFill>
              </a:rPr>
              <a:pPr defTabSz="914378"/>
              <a:t>26.11.2024</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8"/>
            <a:endParaRPr lang="ru-RU">
              <a:solidFill>
                <a:prstClr val="black">
                  <a:tint val="75000"/>
                </a:prstClr>
              </a:solidFill>
            </a:endParaRPr>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8"/>
            <a:fld id="{B19B0651-EE4F-4900-A07F-96A6BFA9D0F0}" type="slidenum">
              <a:rPr lang="ru-RU" smtClean="0">
                <a:solidFill>
                  <a:prstClr val="black">
                    <a:tint val="75000"/>
                  </a:prstClr>
                </a:solidFill>
              </a:rPr>
              <a:pPr defTabSz="914378"/>
              <a:t>‹#›</a:t>
            </a:fld>
            <a:endParaRPr lang="ru-RU">
              <a:solidFill>
                <a:prstClr val="black">
                  <a:tint val="75000"/>
                </a:prstClr>
              </a:solidFill>
            </a:endParaRPr>
          </a:p>
        </p:txBody>
      </p:sp>
    </p:spTree>
    <p:extLst>
      <p:ext uri="{BB962C8B-B14F-4D97-AF65-F5344CB8AC3E}">
        <p14:creationId xmlns:p14="http://schemas.microsoft.com/office/powerpoint/2010/main" val="421920016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iming>
    <p:tnLst>
      <p:par>
        <p:cTn id="1" dur="indefinite" restart="never" nodeType="tmRoot"/>
      </p:par>
    </p:tnLst>
  </p:timing>
  <p:hf hdr="0" ftr="0" dt="0"/>
  <p:txStyles>
    <p:titleStyle>
      <a:lvl1pPr algn="ctr" defTabSz="914378" rtl="0" eaLnBrk="1" latinLnBrk="0" hangingPunct="1">
        <a:spcBef>
          <a:spcPct val="0"/>
        </a:spcBef>
        <a:buNone/>
        <a:defRPr sz="4400" b="1"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F58218A-FBAA-4B83-8BFB-623F661377EF}" type="datetime1">
              <a:rPr lang="ru-RU" smtClean="0"/>
              <a:t>26.11.2024</a:t>
            </a:fld>
            <a:endParaRPr lang="ru-RU" dirty="0"/>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dirty="0"/>
          </a:p>
        </p:txBody>
      </p:sp>
    </p:spTree>
    <p:extLst>
      <p:ext uri="{BB962C8B-B14F-4D97-AF65-F5344CB8AC3E}">
        <p14:creationId xmlns:p14="http://schemas.microsoft.com/office/powerpoint/2010/main" val="4216630067"/>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iming>
    <p:tnLst>
      <p:par>
        <p:cTn id="1" dur="indefinite" restart="never" nodeType="tmRoot"/>
      </p:par>
    </p:tnLst>
  </p:timing>
  <p:hf hdr="0" ftr="0" dt="0"/>
  <p:txStyles>
    <p:titleStyle>
      <a:lvl1pPr algn="ctr" defTabSz="914378" rtl="0" eaLnBrk="1" latinLnBrk="0" hangingPunct="1">
        <a:spcBef>
          <a:spcPct val="0"/>
        </a:spcBef>
        <a:buNone/>
        <a:defRPr sz="4400" b="1"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11188" y="206375"/>
            <a:ext cx="8075612"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611188" y="1200150"/>
            <a:ext cx="8075612"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611188"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1C82F38-02D3-4DB4-9B71-1665CEB205FD}" type="datetime1">
              <a:rPr lang="ru-RU"/>
              <a:pPr>
                <a:defRPr/>
              </a:pPr>
              <a:t>26.11.2024</a:t>
            </a:fld>
            <a:endParaRPr lang="ru-RU" dirty="0"/>
          </a:p>
        </p:txBody>
      </p:sp>
      <p:sp>
        <p:nvSpPr>
          <p:cNvPr id="5" name="Нижний колонтитул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7010400" y="11113"/>
            <a:ext cx="2133600" cy="273050"/>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09B72B4D-DEB9-4EAB-8FE9-02649E47A087}" type="slidenum">
              <a:rPr lang="ru-RU"/>
              <a:pPr>
                <a:defRPr/>
              </a:pPr>
              <a:t>‹#›</a:t>
            </a:fld>
            <a:endParaRPr lang="ru-RU" dirty="0"/>
          </a:p>
        </p:txBody>
      </p:sp>
    </p:spTree>
    <p:extLst>
      <p:ext uri="{BB962C8B-B14F-4D97-AF65-F5344CB8AC3E}">
        <p14:creationId xmlns:p14="http://schemas.microsoft.com/office/powerpoint/2010/main" val="133706702"/>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iming>
    <p:tnLst>
      <p:par>
        <p:cTn id="1" dur="indefinite" restart="never" nodeType="tmRoot"/>
      </p:par>
    </p:tnLst>
  </p:timing>
  <p:hf hdr="0" ftr="0" dt="0"/>
  <p:txStyles>
    <p:titleStyle>
      <a:lvl1pPr algn="ctr" defTabSz="912813" rtl="0" eaLnBrk="0" fontAlgn="base" hangingPunct="0">
        <a:spcBef>
          <a:spcPct val="0"/>
        </a:spcBef>
        <a:spcAft>
          <a:spcPct val="0"/>
        </a:spcAft>
        <a:defRPr sz="4400" b="1" kern="1200">
          <a:solidFill>
            <a:schemeClr val="tx1"/>
          </a:solidFill>
          <a:latin typeface="+mj-lt"/>
          <a:ea typeface="+mj-ea"/>
          <a:cs typeface="+mj-cs"/>
        </a:defRPr>
      </a:lvl1pPr>
      <a:lvl2pPr algn="ctr" defTabSz="912813" rtl="0" eaLnBrk="0" fontAlgn="base" hangingPunct="0">
        <a:spcBef>
          <a:spcPct val="0"/>
        </a:spcBef>
        <a:spcAft>
          <a:spcPct val="0"/>
        </a:spcAft>
        <a:defRPr sz="4400" b="1">
          <a:solidFill>
            <a:schemeClr val="tx1"/>
          </a:solidFill>
          <a:latin typeface="Arial" panose="020B0604020202020204" pitchFamily="34" charset="0"/>
        </a:defRPr>
      </a:lvl2pPr>
      <a:lvl3pPr algn="ctr" defTabSz="912813" rtl="0" eaLnBrk="0" fontAlgn="base" hangingPunct="0">
        <a:spcBef>
          <a:spcPct val="0"/>
        </a:spcBef>
        <a:spcAft>
          <a:spcPct val="0"/>
        </a:spcAft>
        <a:defRPr sz="4400" b="1">
          <a:solidFill>
            <a:schemeClr val="tx1"/>
          </a:solidFill>
          <a:latin typeface="Arial" panose="020B0604020202020204" pitchFamily="34" charset="0"/>
        </a:defRPr>
      </a:lvl3pPr>
      <a:lvl4pPr algn="ctr" defTabSz="912813" rtl="0" eaLnBrk="0" fontAlgn="base" hangingPunct="0">
        <a:spcBef>
          <a:spcPct val="0"/>
        </a:spcBef>
        <a:spcAft>
          <a:spcPct val="0"/>
        </a:spcAft>
        <a:defRPr sz="4400" b="1">
          <a:solidFill>
            <a:schemeClr val="tx1"/>
          </a:solidFill>
          <a:latin typeface="Arial" panose="020B0604020202020204" pitchFamily="34" charset="0"/>
        </a:defRPr>
      </a:lvl4pPr>
      <a:lvl5pPr algn="ctr" defTabSz="912813" rtl="0" eaLnBrk="0" fontAlgn="base" hangingPunct="0">
        <a:spcBef>
          <a:spcPct val="0"/>
        </a:spcBef>
        <a:spcAft>
          <a:spcPct val="0"/>
        </a:spcAft>
        <a:defRPr sz="4400" b="1">
          <a:solidFill>
            <a:schemeClr val="tx1"/>
          </a:solidFill>
          <a:latin typeface="Arial" panose="020B0604020202020204" pitchFamily="34" charset="0"/>
        </a:defRPr>
      </a:lvl5pPr>
      <a:lvl6pPr marL="457200" algn="ctr" defTabSz="912813" rtl="0" fontAlgn="base">
        <a:spcBef>
          <a:spcPct val="0"/>
        </a:spcBef>
        <a:spcAft>
          <a:spcPct val="0"/>
        </a:spcAft>
        <a:defRPr sz="4400" b="1">
          <a:solidFill>
            <a:schemeClr val="tx1"/>
          </a:solidFill>
          <a:latin typeface="Arial" panose="020B0604020202020204" pitchFamily="34" charset="0"/>
        </a:defRPr>
      </a:lvl6pPr>
      <a:lvl7pPr marL="914400" algn="ctr" defTabSz="912813" rtl="0" fontAlgn="base">
        <a:spcBef>
          <a:spcPct val="0"/>
        </a:spcBef>
        <a:spcAft>
          <a:spcPct val="0"/>
        </a:spcAft>
        <a:defRPr sz="4400" b="1">
          <a:solidFill>
            <a:schemeClr val="tx1"/>
          </a:solidFill>
          <a:latin typeface="Arial" panose="020B0604020202020204" pitchFamily="34" charset="0"/>
        </a:defRPr>
      </a:lvl7pPr>
      <a:lvl8pPr marL="1371600" algn="ctr" defTabSz="912813" rtl="0" fontAlgn="base">
        <a:spcBef>
          <a:spcPct val="0"/>
        </a:spcBef>
        <a:spcAft>
          <a:spcPct val="0"/>
        </a:spcAft>
        <a:defRPr sz="4400" b="1">
          <a:solidFill>
            <a:schemeClr val="tx1"/>
          </a:solidFill>
          <a:latin typeface="Arial" panose="020B0604020202020204" pitchFamily="34" charset="0"/>
        </a:defRPr>
      </a:lvl8pPr>
      <a:lvl9pPr marL="1828800" algn="ctr" defTabSz="912813" rtl="0" fontAlgn="base">
        <a:spcBef>
          <a:spcPct val="0"/>
        </a:spcBef>
        <a:spcAft>
          <a:spcPct val="0"/>
        </a:spcAft>
        <a:defRPr sz="4400" b="1">
          <a:solidFill>
            <a:schemeClr val="tx1"/>
          </a:solidFill>
          <a:latin typeface="Arial" panose="020B0604020202020204" pitchFamily="34" charset="0"/>
        </a:defRPr>
      </a:lvl9pPr>
    </p:titleStyle>
    <p:bodyStyle>
      <a:lvl1pPr marL="341313" indent="-341313" algn="l" defTabSz="9128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defTabSz="912813"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defTabSz="9128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defTabSz="9128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defTabSz="9128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 Id="rId4" Type="http://schemas.openxmlformats.org/officeDocument/2006/relationships/chart" Target="../charts/chart5.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0.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0.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0.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9.xml"/><Relationship Id="rId1" Type="http://schemas.openxmlformats.org/officeDocument/2006/relationships/themeOverride" Target="../theme/themeOverride4.xml"/><Relationship Id="rId6" Type="http://schemas.openxmlformats.org/officeDocument/2006/relationships/image" Target="../media/image7.png"/><Relationship Id="rId5" Type="http://schemas.openxmlformats.org/officeDocument/2006/relationships/image" Target="../media/image3.jpeg"/><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9.xml"/><Relationship Id="rId1" Type="http://schemas.openxmlformats.org/officeDocument/2006/relationships/themeOverride" Target="../theme/themeOverride5.xml"/><Relationship Id="rId6" Type="http://schemas.openxmlformats.org/officeDocument/2006/relationships/image" Target="../media/image8.png"/><Relationship Id="rId5" Type="http://schemas.openxmlformats.org/officeDocument/2006/relationships/image" Target="../media/image3.jpeg"/><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9.xml"/><Relationship Id="rId1" Type="http://schemas.openxmlformats.org/officeDocument/2006/relationships/themeOverride" Target="../theme/themeOverride6.xml"/><Relationship Id="rId5" Type="http://schemas.openxmlformats.org/officeDocument/2006/relationships/image" Target="../media/image3.jpeg"/><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9.xml"/><Relationship Id="rId5" Type="http://schemas.openxmlformats.org/officeDocument/2006/relationships/image" Target="../media/image9.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hyperlink" Target="https://disk.yandex.ru/i/-KuJGNTskgHzTg" TargetMode="External"/><Relationship Id="rId2" Type="http://schemas.openxmlformats.org/officeDocument/2006/relationships/hyperlink" Target="https://mon.tatarstan.ru/itogovoe-sochinenie-2023-2024-uchebniy-god.htm/" TargetMode="Externa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hyperlink" Target="https://rcmko.ru/wp-content/uploads/2024/08/Analiticheskie-materialy-na-osnove-statisticheskih-dannyh-proverki-itogovogo-sochineniya-v-Respublike-Tatarstan-v-2023-2024-uchebnom-godu-1.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9.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8191" y="3476997"/>
            <a:ext cx="8604448" cy="1782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ru-RU" sz="1600" dirty="0">
              <a:solidFill>
                <a:srgbClr val="0033CC"/>
              </a:solidFill>
            </a:endParaRPr>
          </a:p>
        </p:txBody>
      </p:sp>
      <p:sp>
        <p:nvSpPr>
          <p:cNvPr id="4" name="Прямоугольник 3"/>
          <p:cNvSpPr/>
          <p:nvPr/>
        </p:nvSpPr>
        <p:spPr>
          <a:xfrm>
            <a:off x="327969" y="1097542"/>
            <a:ext cx="8280920" cy="553961"/>
          </a:xfrm>
          <a:prstGeom prst="rect">
            <a:avLst/>
          </a:prstGeom>
        </p:spPr>
        <p:txBody>
          <a:bodyPr wrap="square" lIns="91404" tIns="45702" rIns="91404" bIns="45702">
            <a:spAutoFit/>
          </a:bodyPr>
          <a:lstStyle/>
          <a:p>
            <a:pPr algn="ctr" defTabSz="685732">
              <a:defRPr/>
            </a:pPr>
            <a:endParaRPr lang="ru-RU" sz="3000" b="1" dirty="0">
              <a:solidFill>
                <a:srgbClr val="002060"/>
              </a:solidFill>
              <a:effectLst>
                <a:outerShdw blurRad="38100" dist="38100" dir="2700000" algn="tl">
                  <a:srgbClr val="000000">
                    <a:alpha val="43137"/>
                  </a:srgbClr>
                </a:outerShdw>
              </a:effectLst>
              <a:latin typeface="Arial"/>
              <a:cs typeface="Arial" panose="020B0604020202020204" pitchFamily="34" charset="0"/>
            </a:endParaRPr>
          </a:p>
        </p:txBody>
      </p:sp>
      <p:sp>
        <p:nvSpPr>
          <p:cNvPr id="8" name="Прямоугольник 7"/>
          <p:cNvSpPr/>
          <p:nvPr/>
        </p:nvSpPr>
        <p:spPr>
          <a:xfrm>
            <a:off x="954214" y="1654425"/>
            <a:ext cx="7772401" cy="523184"/>
          </a:xfrm>
          <a:prstGeom prst="rect">
            <a:avLst/>
          </a:prstGeom>
        </p:spPr>
        <p:txBody>
          <a:bodyPr wrap="square" lIns="91404" tIns="45702" rIns="91404" bIns="45702">
            <a:spAutoFit/>
          </a:bodyPr>
          <a:lstStyle/>
          <a:p>
            <a:pPr algn="ctr" defTabSz="685749">
              <a:defRPr/>
            </a:pPr>
            <a:r>
              <a:rPr lang="ru-RU" sz="2800" b="1" dirty="0" smtClean="0">
                <a:solidFill>
                  <a:srgbClr val="0033CC"/>
                </a:solidFill>
                <a:cs typeface="Arial" panose="020B0604020202020204" pitchFamily="34" charset="0"/>
              </a:rPr>
              <a:t>Об Итоговом сочинении в 11 классе</a:t>
            </a:r>
            <a:endParaRPr lang="ru-RU" sz="2800" b="1" dirty="0">
              <a:solidFill>
                <a:srgbClr val="0033CC"/>
              </a:solidFill>
              <a:cs typeface="Arial" panose="020B0604020202020204" pitchFamily="34" charset="0"/>
            </a:endParaRPr>
          </a:p>
        </p:txBody>
      </p:sp>
      <p:sp>
        <p:nvSpPr>
          <p:cNvPr id="2" name="Прямоугольник 1"/>
          <p:cNvSpPr/>
          <p:nvPr/>
        </p:nvSpPr>
        <p:spPr>
          <a:xfrm>
            <a:off x="3162300" y="3997722"/>
            <a:ext cx="5773864" cy="954107"/>
          </a:xfrm>
          <a:prstGeom prst="rect">
            <a:avLst/>
          </a:prstGeom>
        </p:spPr>
        <p:txBody>
          <a:bodyPr wrap="square">
            <a:spAutoFit/>
          </a:bodyPr>
          <a:lstStyle/>
          <a:p>
            <a:pPr lvl="0" defTabSz="914400">
              <a:defRPr/>
            </a:pPr>
            <a:r>
              <a:rPr lang="ru-RU" sz="1400" dirty="0" smtClean="0">
                <a:solidFill>
                  <a:srgbClr val="0033CC"/>
                </a:solidFill>
                <a:latin typeface="Arial" panose="020B0604020202020204" pitchFamily="34" charset="0"/>
                <a:cs typeface="Arial" panose="020B0604020202020204" pitchFamily="34" charset="0"/>
              </a:rPr>
              <a:t>Ведущий советник </a:t>
            </a:r>
          </a:p>
          <a:p>
            <a:pPr lvl="0" defTabSz="914400">
              <a:defRPr/>
            </a:pPr>
            <a:r>
              <a:rPr lang="ru-RU" sz="1400" dirty="0" smtClean="0">
                <a:solidFill>
                  <a:srgbClr val="0033CC"/>
                </a:solidFill>
                <a:latin typeface="Arial" panose="020B0604020202020204" pitchFamily="34" charset="0"/>
                <a:cs typeface="Arial" panose="020B0604020202020204" pitchFamily="34" charset="0"/>
              </a:rPr>
              <a:t>отдела общего образования и итоговой аттестации обучающихся </a:t>
            </a:r>
          </a:p>
          <a:p>
            <a:pPr lvl="0" defTabSz="914400">
              <a:defRPr/>
            </a:pPr>
            <a:r>
              <a:rPr lang="ru-RU" sz="1400" dirty="0" smtClean="0">
                <a:solidFill>
                  <a:srgbClr val="0033CC"/>
                </a:solidFill>
                <a:latin typeface="Arial" panose="020B0604020202020204" pitchFamily="34" charset="0"/>
                <a:cs typeface="Arial" panose="020B0604020202020204" pitchFamily="34" charset="0"/>
              </a:rPr>
              <a:t>Министерства образования </a:t>
            </a:r>
            <a:r>
              <a:rPr lang="ru-RU" sz="1400" dirty="0">
                <a:solidFill>
                  <a:srgbClr val="0033CC"/>
                </a:solidFill>
                <a:latin typeface="Arial" panose="020B0604020202020204" pitchFamily="34" charset="0"/>
                <a:cs typeface="Arial" panose="020B0604020202020204" pitchFamily="34" charset="0"/>
              </a:rPr>
              <a:t>и науки </a:t>
            </a:r>
            <a:r>
              <a:rPr lang="ru-RU" sz="1400" dirty="0" smtClean="0">
                <a:solidFill>
                  <a:srgbClr val="0033CC"/>
                </a:solidFill>
                <a:latin typeface="Arial" panose="020B0604020202020204" pitchFamily="34" charset="0"/>
                <a:cs typeface="Arial" panose="020B0604020202020204" pitchFamily="34" charset="0"/>
              </a:rPr>
              <a:t>Республики </a:t>
            </a:r>
            <a:r>
              <a:rPr lang="ru-RU" sz="1400" dirty="0">
                <a:solidFill>
                  <a:srgbClr val="0033CC"/>
                </a:solidFill>
                <a:latin typeface="Arial" panose="020B0604020202020204" pitchFamily="34" charset="0"/>
                <a:cs typeface="Arial" panose="020B0604020202020204" pitchFamily="34" charset="0"/>
              </a:rPr>
              <a:t>Татарстан </a:t>
            </a:r>
          </a:p>
          <a:p>
            <a:pPr lvl="0" defTabSz="914400">
              <a:defRPr/>
            </a:pPr>
            <a:r>
              <a:rPr lang="ru-RU" sz="1400" dirty="0" err="1" smtClean="0">
                <a:solidFill>
                  <a:srgbClr val="0033CC"/>
                </a:solidFill>
                <a:latin typeface="Arial" panose="020B0604020202020204" pitchFamily="34" charset="0"/>
                <a:cs typeface="Arial" panose="020B0604020202020204" pitchFamily="34" charset="0"/>
              </a:rPr>
              <a:t>М.В.Алексеева</a:t>
            </a:r>
            <a:endParaRPr lang="ru-RU" sz="1400" dirty="0">
              <a:solidFill>
                <a:srgbClr val="00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8011274"/>
      </p:ext>
    </p:extLst>
  </p:cSld>
  <p:clrMapOvr>
    <a:overrideClrMapping bg1="lt1" tx1="dk1" bg2="lt2" tx2="dk2" accent1="accent1" accent2="accent2" accent3="accent3" accent4="accent4" accent5="accent5" accent6="accent6" hlink="hlink" folHlink="folHlink"/>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80" y="1090285"/>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6" name="TextBox 15"/>
          <p:cNvSpPr txBox="1"/>
          <p:nvPr/>
        </p:nvSpPr>
        <p:spPr>
          <a:xfrm>
            <a:off x="803564" y="164468"/>
            <a:ext cx="5444836" cy="707884"/>
          </a:xfrm>
          <a:prstGeom prst="rect">
            <a:avLst/>
          </a:prstGeom>
          <a:noFill/>
        </p:spPr>
        <p:txBody>
          <a:bodyPr wrap="square" lIns="91438" tIns="45719" rIns="91438" bIns="45719" rtlCol="0">
            <a:spAutoFit/>
          </a:bodyPr>
          <a:lstStyle/>
          <a:p>
            <a:pPr lvl="0" defTabSz="1218809" eaLnBrk="0" hangingPunct="0">
              <a:defRPr/>
            </a:pPr>
            <a:r>
              <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КРИТЕРИЙ 2 «Аргументация. Привлечение литературного материала</a:t>
            </a: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a:t>
            </a:r>
            <a:endPar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endParaRPr>
          </a:p>
        </p:txBody>
      </p:sp>
      <p:sp>
        <p:nvSpPr>
          <p:cNvPr id="10" name="Прямоугольник 9"/>
          <p:cNvSpPr/>
          <p:nvPr/>
        </p:nvSpPr>
        <p:spPr>
          <a:xfrm>
            <a:off x="858028" y="961902"/>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4313" y="84175"/>
            <a:ext cx="1182067" cy="69905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2" name="Прямоугольник 1"/>
          <p:cNvSpPr/>
          <p:nvPr/>
        </p:nvSpPr>
        <p:spPr>
          <a:xfrm>
            <a:off x="701040" y="1175214"/>
            <a:ext cx="8275340" cy="738664"/>
          </a:xfrm>
          <a:prstGeom prst="rect">
            <a:avLst/>
          </a:prstGeom>
        </p:spPr>
        <p:txBody>
          <a:bodyPr wrap="square">
            <a:spAutoFit/>
          </a:bodyPr>
          <a:lstStyle/>
          <a:p>
            <a:r>
              <a:rPr lang="ru-RU" sz="1400" dirty="0"/>
              <a:t>Итоговое сочинение, соответствующее установленным требованиям, оценивается по критериям:</a:t>
            </a:r>
          </a:p>
          <a:p>
            <a:r>
              <a:rPr lang="ru-RU" sz="1400" b="1" dirty="0"/>
              <a:t>1.</a:t>
            </a:r>
            <a:r>
              <a:rPr lang="ru-RU" sz="1400" dirty="0"/>
              <a:t>	</a:t>
            </a:r>
            <a:r>
              <a:rPr lang="ru-RU" sz="1400" b="1" dirty="0"/>
              <a:t>«Соответствие теме»;</a:t>
            </a:r>
          </a:p>
          <a:p>
            <a:r>
              <a:rPr lang="ru-RU" sz="1400" b="1" dirty="0"/>
              <a:t>2.	</a:t>
            </a:r>
            <a:r>
              <a:rPr lang="ru-RU" sz="1400" b="1" dirty="0">
                <a:solidFill>
                  <a:srgbClr val="C00000"/>
                </a:solidFill>
              </a:rPr>
              <a:t>«Аргументация. Привлечение литературного материала</a:t>
            </a:r>
            <a:r>
              <a:rPr lang="ru-RU" sz="1400" b="1" dirty="0" smtClean="0">
                <a:solidFill>
                  <a:srgbClr val="C00000"/>
                </a:solidFill>
              </a:rPr>
              <a:t>»</a:t>
            </a:r>
            <a:endParaRPr lang="ru-RU" sz="1400" b="1" dirty="0">
              <a:solidFill>
                <a:srgbClr val="C00000"/>
              </a:solidFill>
            </a:endParaRPr>
          </a:p>
        </p:txBody>
      </p:sp>
      <p:sp>
        <p:nvSpPr>
          <p:cNvPr id="3" name="Прямоугольник 2"/>
          <p:cNvSpPr/>
          <p:nvPr/>
        </p:nvSpPr>
        <p:spPr>
          <a:xfrm>
            <a:off x="647700" y="2122199"/>
            <a:ext cx="8389620" cy="2677656"/>
          </a:xfrm>
          <a:prstGeom prst="rect">
            <a:avLst/>
          </a:prstGeom>
        </p:spPr>
        <p:txBody>
          <a:bodyPr wrap="square">
            <a:spAutoFit/>
          </a:bodyPr>
          <a:lstStyle/>
          <a:p>
            <a:pPr algn="just"/>
            <a:r>
              <a:rPr lang="ru-RU" sz="1200" dirty="0" smtClean="0"/>
              <a:t>	«</a:t>
            </a:r>
            <a:r>
              <a:rPr lang="ru-RU" sz="1200" dirty="0"/>
              <a:t>Лидером» в рейтинге выбранных тем 6 декабря 2023 года стала тема из первого </a:t>
            </a:r>
            <a:r>
              <a:rPr lang="ru-RU" sz="1200" dirty="0" smtClean="0"/>
              <a:t>раздела «</a:t>
            </a:r>
            <a:r>
              <a:rPr lang="ru-RU" sz="1200" dirty="0"/>
              <a:t>Что мешает человеку быть счастливым?». </a:t>
            </a:r>
            <a:endParaRPr lang="ru-RU" sz="1200" dirty="0" smtClean="0"/>
          </a:p>
          <a:p>
            <a:pPr algn="just"/>
            <a:endParaRPr lang="ru-RU" sz="1200" dirty="0" smtClean="0"/>
          </a:p>
          <a:p>
            <a:pPr algn="just"/>
            <a:r>
              <a:rPr lang="ru-RU" sz="1200" dirty="0" smtClean="0"/>
              <a:t>	Отвечая, </a:t>
            </a:r>
            <a:r>
              <a:rPr lang="ru-RU" sz="1200" dirty="0"/>
              <a:t>выпускники ориентировались на собственные нравственные и этические принципы, поэтому ответы звучали самые разные. Некоторые во главу угла ставили финансовое благополучие, эгоизм, достижение целей любыми путями, другие же выпускники были ориентированы на более приземленные темы (лень, домашние заботы, быт в широком понимании этого слова). </a:t>
            </a:r>
            <a:endParaRPr lang="ru-RU" sz="1200" dirty="0" smtClean="0"/>
          </a:p>
          <a:p>
            <a:pPr algn="just"/>
            <a:r>
              <a:rPr lang="ru-RU" sz="1200" dirty="0" smtClean="0"/>
              <a:t>	Эксперты </a:t>
            </a:r>
            <a:r>
              <a:rPr lang="ru-RU" sz="1200" dirty="0"/>
              <a:t>не вправе оценивать этическую позицию выпускника и </a:t>
            </a:r>
            <a:r>
              <a:rPr lang="ru-RU" sz="1200" dirty="0" smtClean="0"/>
              <a:t>принимают </a:t>
            </a:r>
            <a:r>
              <a:rPr lang="ru-RU" sz="1200" dirty="0"/>
              <a:t>его мнение, однако в данном случае </a:t>
            </a:r>
            <a:r>
              <a:rPr lang="ru-RU" sz="1200" u="sng" dirty="0"/>
              <a:t>происходит подмена авторской позиции</a:t>
            </a:r>
            <a:r>
              <a:rPr lang="ru-RU" sz="1200" dirty="0"/>
              <a:t>, то есть налицо фактическая ошибка при анализе художественного текста. </a:t>
            </a:r>
            <a:r>
              <a:rPr lang="ru-RU" sz="1200" u="sng" dirty="0"/>
              <a:t>Работ, в которых учащийся возводит зло в ранг справедливости</a:t>
            </a:r>
            <a:r>
              <a:rPr lang="ru-RU" sz="1200" dirty="0"/>
              <a:t>, достаточно много, </a:t>
            </a:r>
            <a:r>
              <a:rPr lang="ru-RU" sz="1200" dirty="0" smtClean="0"/>
              <a:t>поэтому </a:t>
            </a:r>
            <a:r>
              <a:rPr lang="ru-RU" sz="1200" dirty="0"/>
              <a:t>стоит усилить разъяснительную работу по интерпретации художественного текста. </a:t>
            </a:r>
          </a:p>
          <a:p>
            <a:pPr algn="just"/>
            <a:endParaRPr lang="ru-RU" sz="1200" dirty="0" smtClean="0"/>
          </a:p>
          <a:p>
            <a:pPr algn="just"/>
            <a:r>
              <a:rPr lang="ru-RU" sz="1200" dirty="0" smtClean="0"/>
              <a:t>Имеются </a:t>
            </a:r>
            <a:r>
              <a:rPr lang="ru-RU" sz="1200" dirty="0"/>
              <a:t>сочинения, где в качестве аргументации приводятся два произведения, которые </a:t>
            </a:r>
            <a:r>
              <a:rPr lang="ru-RU" sz="1200" dirty="0" smtClean="0"/>
              <a:t>никак </a:t>
            </a:r>
            <a:r>
              <a:rPr lang="ru-RU" sz="1200" dirty="0"/>
              <a:t>не согласовываются между собой в плане логических взаимосвязей. </a:t>
            </a:r>
          </a:p>
        </p:txBody>
      </p:sp>
    </p:spTree>
    <p:extLst>
      <p:ext uri="{BB962C8B-B14F-4D97-AF65-F5344CB8AC3E}">
        <p14:creationId xmlns:p14="http://schemas.microsoft.com/office/powerpoint/2010/main" val="240223222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80" y="1090285"/>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6" name="TextBox 15"/>
          <p:cNvSpPr txBox="1"/>
          <p:nvPr/>
        </p:nvSpPr>
        <p:spPr>
          <a:xfrm>
            <a:off x="725632" y="100574"/>
            <a:ext cx="5444836" cy="707884"/>
          </a:xfrm>
          <a:prstGeom prst="rect">
            <a:avLst/>
          </a:prstGeom>
          <a:noFill/>
        </p:spPr>
        <p:txBody>
          <a:bodyPr wrap="square" lIns="91438" tIns="45719" rIns="91438" bIns="45719" rtlCol="0">
            <a:spAutoFit/>
          </a:bodyPr>
          <a:lstStyle/>
          <a:p>
            <a:pPr marL="0" marR="0" lvl="0" indent="0" algn="l" defTabSz="1218809" rtl="0" eaLnBrk="0" fontAlgn="auto" latinLnBrk="0" hangingPunct="0">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rPr>
              <a:t>Критерий 3 </a:t>
            </a:r>
          </a:p>
          <a:p>
            <a:pPr marL="0" marR="0" lvl="0" indent="0" algn="l" defTabSz="1218809" rtl="0" eaLnBrk="0" fontAlgn="auto" latinLnBrk="0" hangingPunct="0">
              <a:lnSpc>
                <a:spcPct val="100000"/>
              </a:lnSpc>
              <a:spcBef>
                <a:spcPts val="0"/>
              </a:spcBef>
              <a:spcAft>
                <a:spcPts val="0"/>
              </a:spcAft>
              <a:buClrTx/>
              <a:buSzTx/>
              <a:buFontTx/>
              <a:buNone/>
              <a:tabLst/>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«Композиция </a:t>
            </a:r>
            <a:r>
              <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и логика рассуждения»</a:t>
            </a:r>
            <a:endParaRPr kumimoji="0" lang="ru-RU"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0" name="Прямоугольник 9"/>
          <p:cNvSpPr/>
          <p:nvPr/>
        </p:nvSpPr>
        <p:spPr>
          <a:xfrm>
            <a:off x="865648" y="880314"/>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2" name="Прямоугольник 1"/>
          <p:cNvSpPr/>
          <p:nvPr/>
        </p:nvSpPr>
        <p:spPr>
          <a:xfrm>
            <a:off x="632459" y="980406"/>
            <a:ext cx="8361967" cy="1384995"/>
          </a:xfrm>
          <a:prstGeom prst="rect">
            <a:avLst/>
          </a:prstGeom>
        </p:spPr>
        <p:txBody>
          <a:bodyPr wrap="square">
            <a:spAutoFit/>
          </a:bodyPr>
          <a:lstStyle/>
          <a:p>
            <a:r>
              <a:rPr lang="ru-RU" sz="1400" dirty="0"/>
              <a:t>Итоговое сочинение, соответствующее установленным требованиям, оценивается по критериям:</a:t>
            </a:r>
          </a:p>
          <a:p>
            <a:r>
              <a:rPr lang="ru-RU" sz="1400" b="1" dirty="0"/>
              <a:t>1.</a:t>
            </a:r>
            <a:r>
              <a:rPr lang="ru-RU" sz="1400" dirty="0"/>
              <a:t>	</a:t>
            </a:r>
            <a:r>
              <a:rPr lang="ru-RU" sz="1400" b="1" dirty="0"/>
              <a:t>«Соответствие теме»;</a:t>
            </a:r>
          </a:p>
          <a:p>
            <a:r>
              <a:rPr lang="ru-RU" sz="1400" b="1" dirty="0"/>
              <a:t>2.	«Аргументация. Привлечение литературного материала»;</a:t>
            </a:r>
          </a:p>
          <a:p>
            <a:r>
              <a:rPr lang="ru-RU" sz="1400" dirty="0"/>
              <a:t>3.	</a:t>
            </a:r>
            <a:r>
              <a:rPr lang="ru-RU" sz="1400" dirty="0">
                <a:solidFill>
                  <a:srgbClr val="C00000"/>
                </a:solidFill>
              </a:rPr>
              <a:t>«Композиция и логика рассуждения»;</a:t>
            </a:r>
          </a:p>
          <a:p>
            <a:r>
              <a:rPr lang="ru-RU" sz="1400" dirty="0"/>
              <a:t>4.	«Качество письменной речи»;</a:t>
            </a:r>
          </a:p>
          <a:p>
            <a:r>
              <a:rPr lang="ru-RU" sz="1400" dirty="0"/>
              <a:t>5.	«Грамотность».</a:t>
            </a:r>
          </a:p>
        </p:txBody>
      </p:sp>
      <p:graphicFrame>
        <p:nvGraphicFramePr>
          <p:cNvPr id="12" name="Диаграмма 11"/>
          <p:cNvGraphicFramePr/>
          <p:nvPr>
            <p:extLst>
              <p:ext uri="{D42A27DB-BD31-4B8C-83A1-F6EECF244321}">
                <p14:modId xmlns:p14="http://schemas.microsoft.com/office/powerpoint/2010/main" val="2893414056"/>
              </p:ext>
            </p:extLst>
          </p:nvPr>
        </p:nvGraphicFramePr>
        <p:xfrm>
          <a:off x="3215640" y="2103120"/>
          <a:ext cx="5695950" cy="2903220"/>
        </p:xfrm>
        <a:graphic>
          <a:graphicData uri="http://schemas.openxmlformats.org/drawingml/2006/chart">
            <c:chart xmlns:c="http://schemas.openxmlformats.org/drawingml/2006/chart" xmlns:r="http://schemas.openxmlformats.org/officeDocument/2006/relationships" r:id="rId4"/>
          </a:graphicData>
        </a:graphic>
      </p:graphicFrame>
      <p:sp>
        <p:nvSpPr>
          <p:cNvPr id="3" name="Прямоугольник 2"/>
          <p:cNvSpPr/>
          <p:nvPr/>
        </p:nvSpPr>
        <p:spPr>
          <a:xfrm>
            <a:off x="1112520" y="2822317"/>
            <a:ext cx="2020284" cy="2062103"/>
          </a:xfrm>
          <a:prstGeom prst="rect">
            <a:avLst/>
          </a:prstGeom>
        </p:spPr>
        <p:txBody>
          <a:bodyPr wrap="square">
            <a:spAutoFit/>
          </a:bodyPr>
          <a:lstStyle/>
          <a:p>
            <a:pPr lvl="0"/>
            <a:r>
              <a:rPr lang="ru-RU" sz="1600" b="1" dirty="0">
                <a:solidFill>
                  <a:prstClr val="black"/>
                </a:solidFill>
              </a:rPr>
              <a:t>Каждый </a:t>
            </a:r>
            <a:r>
              <a:rPr lang="ru-RU" sz="1600" b="1" dirty="0" smtClean="0">
                <a:solidFill>
                  <a:srgbClr val="C00000"/>
                </a:solidFill>
              </a:rPr>
              <a:t>10-й </a:t>
            </a:r>
            <a:r>
              <a:rPr lang="ru-RU" sz="1600" b="1" dirty="0">
                <a:solidFill>
                  <a:prstClr val="black"/>
                </a:solidFill>
              </a:rPr>
              <a:t>выпускник получил </a:t>
            </a:r>
            <a:r>
              <a:rPr lang="ru-RU" sz="1600" b="1" dirty="0">
                <a:solidFill>
                  <a:srgbClr val="C00000"/>
                </a:solidFill>
              </a:rPr>
              <a:t>«незачет»</a:t>
            </a:r>
            <a:r>
              <a:rPr lang="ru-RU" sz="1600" b="1" dirty="0">
                <a:solidFill>
                  <a:prstClr val="black"/>
                </a:solidFill>
              </a:rPr>
              <a:t> по критерию «Композиция и логика рассуждения»</a:t>
            </a:r>
          </a:p>
        </p:txBody>
      </p:sp>
    </p:spTree>
    <p:extLst>
      <p:ext uri="{BB962C8B-B14F-4D97-AF65-F5344CB8AC3E}">
        <p14:creationId xmlns:p14="http://schemas.microsoft.com/office/powerpoint/2010/main" val="1130347815"/>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80" y="1090285"/>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6" name="TextBox 15"/>
          <p:cNvSpPr txBox="1"/>
          <p:nvPr/>
        </p:nvSpPr>
        <p:spPr>
          <a:xfrm>
            <a:off x="803564" y="112543"/>
            <a:ext cx="5444836" cy="707884"/>
          </a:xfrm>
          <a:prstGeom prst="rect">
            <a:avLst/>
          </a:prstGeom>
          <a:noFill/>
        </p:spPr>
        <p:txBody>
          <a:bodyPr wrap="square" lIns="91438" tIns="45719" rIns="91438" bIns="45719" rtlCol="0">
            <a:spAutoFit/>
          </a:bodyPr>
          <a:lstStyle/>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КРИТЕРИЙ 4 </a:t>
            </a:r>
          </a:p>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«Качество </a:t>
            </a:r>
            <a:r>
              <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письменной речи</a:t>
            </a: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a:t>
            </a:r>
            <a:endParaRPr kumimoji="0" lang="ru-RU"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0" name="Прямоугольник 9"/>
          <p:cNvSpPr/>
          <p:nvPr/>
        </p:nvSpPr>
        <p:spPr>
          <a:xfrm>
            <a:off x="858028" y="961902"/>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2" name="Прямоугольник 1"/>
          <p:cNvSpPr/>
          <p:nvPr/>
        </p:nvSpPr>
        <p:spPr>
          <a:xfrm>
            <a:off x="624839" y="1137666"/>
            <a:ext cx="8369587" cy="1384995"/>
          </a:xfrm>
          <a:prstGeom prst="rect">
            <a:avLst/>
          </a:prstGeom>
        </p:spPr>
        <p:txBody>
          <a:bodyPr wrap="square">
            <a:spAutoFit/>
          </a:bodyPr>
          <a:lstStyle/>
          <a:p>
            <a:r>
              <a:rPr lang="ru-RU" sz="1400" dirty="0"/>
              <a:t>Итоговое сочинение, соответствующее установленным требованиям, оценивается по критериям:</a:t>
            </a:r>
          </a:p>
          <a:p>
            <a:r>
              <a:rPr lang="ru-RU" sz="1400" b="1" dirty="0"/>
              <a:t>1.</a:t>
            </a:r>
            <a:r>
              <a:rPr lang="ru-RU" sz="1400" dirty="0"/>
              <a:t>	</a:t>
            </a:r>
            <a:r>
              <a:rPr lang="ru-RU" sz="1400" b="1" dirty="0"/>
              <a:t>«Соответствие теме»;</a:t>
            </a:r>
          </a:p>
          <a:p>
            <a:r>
              <a:rPr lang="ru-RU" sz="1400" b="1" dirty="0"/>
              <a:t>2.	«Аргументация. Привлечение литературного материала»;</a:t>
            </a:r>
          </a:p>
          <a:p>
            <a:r>
              <a:rPr lang="ru-RU" sz="1400" dirty="0"/>
              <a:t>3.	«Композиция и логика рассуждения»;</a:t>
            </a:r>
          </a:p>
          <a:p>
            <a:r>
              <a:rPr lang="ru-RU" sz="1400" dirty="0"/>
              <a:t>4.	</a:t>
            </a:r>
            <a:r>
              <a:rPr lang="ru-RU" sz="1400" dirty="0">
                <a:solidFill>
                  <a:srgbClr val="C00000"/>
                </a:solidFill>
              </a:rPr>
              <a:t>«Качество письменной речи»;</a:t>
            </a:r>
          </a:p>
          <a:p>
            <a:r>
              <a:rPr lang="ru-RU" sz="1400" dirty="0"/>
              <a:t>5.	«Грамотность».</a:t>
            </a:r>
          </a:p>
        </p:txBody>
      </p:sp>
      <p:graphicFrame>
        <p:nvGraphicFramePr>
          <p:cNvPr id="11" name="Диаграмма 10"/>
          <p:cNvGraphicFramePr/>
          <p:nvPr>
            <p:extLst>
              <p:ext uri="{D42A27DB-BD31-4B8C-83A1-F6EECF244321}">
                <p14:modId xmlns:p14="http://schemas.microsoft.com/office/powerpoint/2010/main" val="2097914817"/>
              </p:ext>
            </p:extLst>
          </p:nvPr>
        </p:nvGraphicFramePr>
        <p:xfrm>
          <a:off x="3596640" y="2346960"/>
          <a:ext cx="5334000" cy="2697480"/>
        </p:xfrm>
        <a:graphic>
          <a:graphicData uri="http://schemas.openxmlformats.org/drawingml/2006/chart">
            <c:chart xmlns:c="http://schemas.openxmlformats.org/drawingml/2006/chart" xmlns:r="http://schemas.openxmlformats.org/officeDocument/2006/relationships" r:id="rId4"/>
          </a:graphicData>
        </a:graphic>
      </p:graphicFrame>
      <p:sp>
        <p:nvSpPr>
          <p:cNvPr id="3" name="Прямоугольник 2"/>
          <p:cNvSpPr/>
          <p:nvPr/>
        </p:nvSpPr>
        <p:spPr>
          <a:xfrm>
            <a:off x="1108535" y="2910870"/>
            <a:ext cx="2125980" cy="1569660"/>
          </a:xfrm>
          <a:prstGeom prst="rect">
            <a:avLst/>
          </a:prstGeom>
        </p:spPr>
        <p:txBody>
          <a:bodyPr wrap="square">
            <a:spAutoFit/>
          </a:bodyPr>
          <a:lstStyle/>
          <a:p>
            <a:r>
              <a:rPr lang="ru-RU" sz="1600" b="1" dirty="0"/>
              <a:t>Каждый </a:t>
            </a:r>
            <a:r>
              <a:rPr lang="ru-RU" sz="1600" b="1" dirty="0" smtClean="0">
                <a:solidFill>
                  <a:srgbClr val="C00000"/>
                </a:solidFill>
              </a:rPr>
              <a:t>5-й </a:t>
            </a:r>
            <a:r>
              <a:rPr lang="ru-RU" sz="1600" b="1" dirty="0"/>
              <a:t>выпускник получил </a:t>
            </a:r>
            <a:r>
              <a:rPr lang="ru-RU" sz="1600" b="1" dirty="0">
                <a:solidFill>
                  <a:srgbClr val="C00000"/>
                </a:solidFill>
              </a:rPr>
              <a:t>«незачет»</a:t>
            </a:r>
            <a:r>
              <a:rPr lang="ru-RU" sz="1600" b="1" dirty="0"/>
              <a:t> по критерию «Качество письменной речи</a:t>
            </a:r>
            <a:r>
              <a:rPr lang="ru-RU" sz="1600" b="1" dirty="0" smtClean="0"/>
              <a:t>»</a:t>
            </a:r>
            <a:endParaRPr lang="ru-RU" sz="1600" dirty="0"/>
          </a:p>
        </p:txBody>
      </p:sp>
    </p:spTree>
    <p:extLst>
      <p:ext uri="{BB962C8B-B14F-4D97-AF65-F5344CB8AC3E}">
        <p14:creationId xmlns:p14="http://schemas.microsoft.com/office/powerpoint/2010/main" val="633652058"/>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80" y="1090285"/>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6" name="TextBox 15"/>
          <p:cNvSpPr txBox="1"/>
          <p:nvPr/>
        </p:nvSpPr>
        <p:spPr>
          <a:xfrm>
            <a:off x="803564" y="204004"/>
            <a:ext cx="5444836" cy="400108"/>
          </a:xfrm>
          <a:prstGeom prst="rect">
            <a:avLst/>
          </a:prstGeom>
          <a:noFill/>
        </p:spPr>
        <p:txBody>
          <a:bodyPr wrap="square" lIns="91438" tIns="45719" rIns="91438" bIns="45719" rtlCol="0">
            <a:spAutoFit/>
          </a:bodyPr>
          <a:lstStyle/>
          <a:p>
            <a:pPr marL="0" marR="0" lvl="0" indent="0" algn="l" defTabSz="1218809" rtl="0" eaLnBrk="0" fontAlgn="auto" latinLnBrk="0" hangingPunct="0">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rPr>
              <a:t>РЕКОМЕНДАЦИИ</a:t>
            </a:r>
            <a:endParaRPr kumimoji="0" lang="ru-RU"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0" name="Прямоугольник 9"/>
          <p:cNvSpPr/>
          <p:nvPr/>
        </p:nvSpPr>
        <p:spPr>
          <a:xfrm>
            <a:off x="858028" y="961902"/>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2" name="Прямоугольник 1"/>
          <p:cNvSpPr/>
          <p:nvPr/>
        </p:nvSpPr>
        <p:spPr>
          <a:xfrm>
            <a:off x="624839" y="1137666"/>
            <a:ext cx="8369587" cy="738664"/>
          </a:xfrm>
          <a:prstGeom prst="rect">
            <a:avLst/>
          </a:prstGeom>
        </p:spPr>
        <p:txBody>
          <a:bodyPr wrap="square">
            <a:spAutoFit/>
          </a:bodyPr>
          <a:lstStyle/>
          <a:p>
            <a:r>
              <a:rPr lang="ru-RU" sz="1400" dirty="0"/>
              <a:t>Итоговое сочинение, соответствующее установленным требованиям, оценивается по критериям:</a:t>
            </a:r>
          </a:p>
          <a:p>
            <a:r>
              <a:rPr lang="ru-RU" sz="1400" dirty="0" smtClean="0"/>
              <a:t>4</a:t>
            </a:r>
            <a:r>
              <a:rPr lang="ru-RU" sz="1400" dirty="0"/>
              <a:t>.	</a:t>
            </a:r>
            <a:r>
              <a:rPr lang="ru-RU" sz="1400" dirty="0">
                <a:solidFill>
                  <a:srgbClr val="C00000"/>
                </a:solidFill>
              </a:rPr>
              <a:t>«Качество письменной речи»;</a:t>
            </a:r>
          </a:p>
          <a:p>
            <a:endParaRPr lang="ru-RU" sz="1400" dirty="0"/>
          </a:p>
        </p:txBody>
      </p:sp>
      <p:sp>
        <p:nvSpPr>
          <p:cNvPr id="3" name="Прямоугольник 2"/>
          <p:cNvSpPr/>
          <p:nvPr/>
        </p:nvSpPr>
        <p:spPr>
          <a:xfrm>
            <a:off x="714200" y="1740150"/>
            <a:ext cx="8280226" cy="3200876"/>
          </a:xfrm>
          <a:prstGeom prst="rect">
            <a:avLst/>
          </a:prstGeom>
        </p:spPr>
        <p:txBody>
          <a:bodyPr wrap="square">
            <a:spAutoFit/>
          </a:bodyPr>
          <a:lstStyle/>
          <a:p>
            <a:pPr algn="just">
              <a:spcAft>
                <a:spcPts val="600"/>
              </a:spcAft>
            </a:pPr>
            <a:r>
              <a:rPr lang="ru-RU" sz="1400" b="1" i="1" dirty="0"/>
              <a:t>Рекомендации на основе анализа результатов по критерию № 4</a:t>
            </a:r>
          </a:p>
          <a:p>
            <a:pPr marL="285750" indent="468000" algn="just">
              <a:spcAft>
                <a:spcPts val="600"/>
              </a:spcAft>
              <a:buFontTx/>
              <a:buChar char="-"/>
            </a:pPr>
            <a:r>
              <a:rPr lang="ru-RU" sz="1400" i="1" dirty="0" smtClean="0"/>
              <a:t>уделять </a:t>
            </a:r>
            <a:r>
              <a:rPr lang="ru-RU" sz="1400" i="1" dirty="0"/>
              <a:t>больше внимания вопросам стилистики русского языка, различению функциональных стилей как на уровне их прагматики, так и на уровне конкретных языковых средств и единиц, эти стили </a:t>
            </a:r>
            <a:r>
              <a:rPr lang="ru-RU" sz="1400" i="1" dirty="0" smtClean="0"/>
              <a:t>различающих;</a:t>
            </a:r>
          </a:p>
          <a:p>
            <a:pPr marL="285750" indent="468000" algn="just">
              <a:spcAft>
                <a:spcPts val="600"/>
              </a:spcAft>
              <a:buFontTx/>
              <a:buChar char="-"/>
            </a:pPr>
            <a:r>
              <a:rPr lang="ru-RU" sz="1400" b="1" i="1" dirty="0" smtClean="0"/>
              <a:t>выделять </a:t>
            </a:r>
            <a:r>
              <a:rPr lang="ru-RU" sz="1400" b="1" i="1" dirty="0"/>
              <a:t>урочное время </a:t>
            </a:r>
            <a:r>
              <a:rPr lang="ru-RU" sz="1400" b="1" i="1" u="sng" dirty="0"/>
              <a:t>на комментированное чтение текстов</a:t>
            </a:r>
            <a:r>
              <a:rPr lang="ru-RU" sz="1400" i="1" u="sng" dirty="0"/>
              <a:t> </a:t>
            </a:r>
            <a:r>
              <a:rPr lang="ru-RU" sz="1400" i="1" dirty="0"/>
              <a:t>– в том числе и </a:t>
            </a:r>
            <a:r>
              <a:rPr lang="ru-RU" sz="1400" i="1" dirty="0" err="1"/>
              <a:t>нарративных</a:t>
            </a:r>
            <a:r>
              <a:rPr lang="ru-RU" sz="1400" i="1" dirty="0"/>
              <a:t> из сборников ГИА – с обсуждением отдельных оборотов и их функционирования в </a:t>
            </a:r>
            <a:r>
              <a:rPr lang="ru-RU" sz="1400" i="1" dirty="0" smtClean="0"/>
              <a:t>тексте;</a:t>
            </a:r>
          </a:p>
          <a:p>
            <a:pPr marL="285750" indent="468000" algn="just">
              <a:spcAft>
                <a:spcPts val="600"/>
              </a:spcAft>
              <a:buFontTx/>
              <a:buChar char="-"/>
            </a:pPr>
            <a:r>
              <a:rPr lang="ru-RU" sz="1400" i="1" dirty="0" smtClean="0"/>
              <a:t>регулярно </a:t>
            </a:r>
            <a:r>
              <a:rPr lang="ru-RU" sz="1400" i="1" dirty="0"/>
              <a:t>выполнять упражнения на наработку </a:t>
            </a:r>
            <a:r>
              <a:rPr lang="ru-RU" sz="1400" i="1" dirty="0" err="1"/>
              <a:t>лексминимума</a:t>
            </a:r>
            <a:r>
              <a:rPr lang="ru-RU" sz="1400" i="1" dirty="0"/>
              <a:t> (</a:t>
            </a:r>
            <a:r>
              <a:rPr lang="ru-RU" sz="1400" i="1" u="sng" dirty="0"/>
              <a:t>словарного запаса</a:t>
            </a:r>
            <a:r>
              <a:rPr lang="ru-RU" sz="1400" i="1" dirty="0"/>
              <a:t>), используя все разновидности толкования слова – словарной статьёй (определение), через синонимы и антонимы, контекстуально и </a:t>
            </a:r>
            <a:r>
              <a:rPr lang="ru-RU" sz="1400" i="1" dirty="0" smtClean="0"/>
              <a:t>ситуативно;</a:t>
            </a:r>
          </a:p>
          <a:p>
            <a:pPr marL="285750" indent="468000" algn="just">
              <a:spcAft>
                <a:spcPts val="600"/>
              </a:spcAft>
              <a:buFontTx/>
              <a:buChar char="-"/>
            </a:pPr>
            <a:r>
              <a:rPr lang="ru-RU" sz="1400" i="1" u="sng" dirty="0" smtClean="0"/>
              <a:t>развивать </a:t>
            </a:r>
            <a:r>
              <a:rPr lang="ru-RU" sz="1400" i="1" u="sng" dirty="0"/>
              <a:t>способность к вариативному построению фразы и предложения </a:t>
            </a:r>
            <a:r>
              <a:rPr lang="ru-RU" sz="1400" i="1" dirty="0"/>
              <a:t>(например, по прочтении предложения из текста предлагать его самостоятельную синтаксическую и лексическую трансформацию с сохранением смысла высказывания).</a:t>
            </a:r>
          </a:p>
        </p:txBody>
      </p:sp>
    </p:spTree>
    <p:extLst>
      <p:ext uri="{BB962C8B-B14F-4D97-AF65-F5344CB8AC3E}">
        <p14:creationId xmlns:p14="http://schemas.microsoft.com/office/powerpoint/2010/main" val="251465148"/>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80" y="1090285"/>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6" name="TextBox 15"/>
          <p:cNvSpPr txBox="1"/>
          <p:nvPr/>
        </p:nvSpPr>
        <p:spPr>
          <a:xfrm>
            <a:off x="701040" y="92106"/>
            <a:ext cx="5444836" cy="400108"/>
          </a:xfrm>
          <a:prstGeom prst="rect">
            <a:avLst/>
          </a:prstGeom>
          <a:noFill/>
        </p:spPr>
        <p:txBody>
          <a:bodyPr wrap="square" lIns="91438" tIns="45719" rIns="91438" bIns="45719" rtlCol="0">
            <a:spAutoFit/>
          </a:bodyPr>
          <a:lstStyle/>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КРИТЕРИЙ 5 «Грамотность»</a:t>
            </a:r>
            <a:endParaRPr kumimoji="0" lang="ru-RU"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0" name="Прямоугольник 9"/>
          <p:cNvSpPr/>
          <p:nvPr/>
        </p:nvSpPr>
        <p:spPr>
          <a:xfrm>
            <a:off x="812308" y="893538"/>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2" name="Прямоугольник 1"/>
          <p:cNvSpPr/>
          <p:nvPr/>
        </p:nvSpPr>
        <p:spPr>
          <a:xfrm>
            <a:off x="701040" y="954794"/>
            <a:ext cx="8293386" cy="1384995"/>
          </a:xfrm>
          <a:prstGeom prst="rect">
            <a:avLst/>
          </a:prstGeom>
        </p:spPr>
        <p:txBody>
          <a:bodyPr wrap="square">
            <a:spAutoFit/>
          </a:bodyPr>
          <a:lstStyle/>
          <a:p>
            <a:r>
              <a:rPr lang="ru-RU" sz="1400" dirty="0"/>
              <a:t>Итоговое сочинение, соответствующее установленным требованиям, оценивается по критериям:</a:t>
            </a:r>
          </a:p>
          <a:p>
            <a:r>
              <a:rPr lang="ru-RU" sz="1400" b="1" dirty="0"/>
              <a:t>1.</a:t>
            </a:r>
            <a:r>
              <a:rPr lang="ru-RU" sz="1400" dirty="0"/>
              <a:t>	</a:t>
            </a:r>
            <a:r>
              <a:rPr lang="ru-RU" sz="1400" b="1" dirty="0"/>
              <a:t>«Соответствие теме»;</a:t>
            </a:r>
          </a:p>
          <a:p>
            <a:r>
              <a:rPr lang="ru-RU" sz="1400" b="1" dirty="0"/>
              <a:t>2.	«Аргументация. Привлечение литературного материала»;</a:t>
            </a:r>
          </a:p>
          <a:p>
            <a:r>
              <a:rPr lang="ru-RU" sz="1400" dirty="0"/>
              <a:t>3.	«Композиция и логика рассуждения»;</a:t>
            </a:r>
          </a:p>
          <a:p>
            <a:r>
              <a:rPr lang="ru-RU" sz="1400" dirty="0"/>
              <a:t>4.	«Качество письменной речи»;</a:t>
            </a:r>
          </a:p>
          <a:p>
            <a:r>
              <a:rPr lang="ru-RU" sz="1400" dirty="0"/>
              <a:t>5.	</a:t>
            </a:r>
            <a:r>
              <a:rPr lang="ru-RU" sz="1400" dirty="0">
                <a:solidFill>
                  <a:srgbClr val="C00000"/>
                </a:solidFill>
              </a:rPr>
              <a:t>«Грамотность».</a:t>
            </a:r>
          </a:p>
        </p:txBody>
      </p:sp>
      <p:graphicFrame>
        <p:nvGraphicFramePr>
          <p:cNvPr id="12" name="Диаграмма 11"/>
          <p:cNvGraphicFramePr/>
          <p:nvPr>
            <p:extLst>
              <p:ext uri="{D42A27DB-BD31-4B8C-83A1-F6EECF244321}">
                <p14:modId xmlns:p14="http://schemas.microsoft.com/office/powerpoint/2010/main" val="3819058604"/>
              </p:ext>
            </p:extLst>
          </p:nvPr>
        </p:nvGraphicFramePr>
        <p:xfrm>
          <a:off x="3632700" y="2255520"/>
          <a:ext cx="5122680" cy="2796540"/>
        </p:xfrm>
        <a:graphic>
          <a:graphicData uri="http://schemas.openxmlformats.org/drawingml/2006/chart">
            <c:chart xmlns:c="http://schemas.openxmlformats.org/drawingml/2006/chart" xmlns:r="http://schemas.openxmlformats.org/officeDocument/2006/relationships" r:id="rId4"/>
          </a:graphicData>
        </a:graphic>
      </p:graphicFrame>
      <p:sp>
        <p:nvSpPr>
          <p:cNvPr id="3" name="Прямоугольник 2"/>
          <p:cNvSpPr/>
          <p:nvPr/>
        </p:nvSpPr>
        <p:spPr>
          <a:xfrm>
            <a:off x="1252470" y="2868960"/>
            <a:ext cx="1828800" cy="1569660"/>
          </a:xfrm>
          <a:prstGeom prst="rect">
            <a:avLst/>
          </a:prstGeom>
        </p:spPr>
        <p:txBody>
          <a:bodyPr wrap="square">
            <a:spAutoFit/>
          </a:bodyPr>
          <a:lstStyle/>
          <a:p>
            <a:r>
              <a:rPr lang="ru-RU" sz="1600" b="1" dirty="0" smtClean="0"/>
              <a:t>Каждый </a:t>
            </a:r>
            <a:r>
              <a:rPr lang="ru-RU" sz="1600" b="1" dirty="0" smtClean="0">
                <a:solidFill>
                  <a:srgbClr val="C00000"/>
                </a:solidFill>
              </a:rPr>
              <a:t>6-й </a:t>
            </a:r>
            <a:r>
              <a:rPr lang="ru-RU" sz="1600" b="1" dirty="0" smtClean="0"/>
              <a:t>выпускник получил </a:t>
            </a:r>
            <a:r>
              <a:rPr lang="ru-RU" sz="1600" b="1" dirty="0" smtClean="0">
                <a:solidFill>
                  <a:srgbClr val="C00000"/>
                </a:solidFill>
              </a:rPr>
              <a:t>«незачет»</a:t>
            </a:r>
            <a:r>
              <a:rPr lang="ru-RU" sz="1600" b="1" dirty="0" smtClean="0"/>
              <a:t> по критерию «Грамотность</a:t>
            </a:r>
            <a:r>
              <a:rPr lang="ru-RU" sz="1600" b="1" dirty="0"/>
              <a:t>»</a:t>
            </a:r>
          </a:p>
        </p:txBody>
      </p:sp>
    </p:spTree>
    <p:extLst>
      <p:ext uri="{BB962C8B-B14F-4D97-AF65-F5344CB8AC3E}">
        <p14:creationId xmlns:p14="http://schemas.microsoft.com/office/powerpoint/2010/main" val="2533521648"/>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80" y="1090285"/>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6" name="TextBox 15"/>
          <p:cNvSpPr txBox="1"/>
          <p:nvPr/>
        </p:nvSpPr>
        <p:spPr>
          <a:xfrm>
            <a:off x="701040" y="151796"/>
            <a:ext cx="5444836" cy="400108"/>
          </a:xfrm>
          <a:prstGeom prst="rect">
            <a:avLst/>
          </a:prstGeom>
          <a:noFill/>
        </p:spPr>
        <p:txBody>
          <a:bodyPr wrap="square" lIns="91438" tIns="45719" rIns="91438" bIns="45719" rtlCol="0">
            <a:spAutoFit/>
          </a:bodyPr>
          <a:lstStyle/>
          <a:p>
            <a:pPr marL="0" marR="0" lvl="0" indent="0" algn="l" defTabSz="1218809" rtl="0" eaLnBrk="0" fontAlgn="auto" latinLnBrk="0" hangingPunct="0">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rPr>
              <a:t>РЕКОМЕНДАЦИИ</a:t>
            </a:r>
            <a:endParaRPr kumimoji="0" lang="ru-RU"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0" name="Прямоугольник 9"/>
          <p:cNvSpPr/>
          <p:nvPr/>
        </p:nvSpPr>
        <p:spPr>
          <a:xfrm>
            <a:off x="812308" y="893538"/>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2" name="Прямоугольник 1"/>
          <p:cNvSpPr/>
          <p:nvPr/>
        </p:nvSpPr>
        <p:spPr>
          <a:xfrm>
            <a:off x="701040" y="1031894"/>
            <a:ext cx="8031480" cy="507831"/>
          </a:xfrm>
          <a:prstGeom prst="rect">
            <a:avLst/>
          </a:prstGeom>
        </p:spPr>
        <p:txBody>
          <a:bodyPr wrap="square">
            <a:spAutoFit/>
          </a:bodyPr>
          <a:lstStyle/>
          <a:p>
            <a:r>
              <a:rPr lang="ru-RU" dirty="0"/>
              <a:t>Итоговое сочинение, соответствующее установленным требованиям, оценивается по критериям:</a:t>
            </a:r>
          </a:p>
          <a:p>
            <a:r>
              <a:rPr lang="ru-RU" dirty="0" smtClean="0"/>
              <a:t>5</a:t>
            </a:r>
            <a:r>
              <a:rPr lang="ru-RU" dirty="0"/>
              <a:t>.	</a:t>
            </a:r>
            <a:r>
              <a:rPr lang="ru-RU" dirty="0">
                <a:solidFill>
                  <a:srgbClr val="C00000"/>
                </a:solidFill>
              </a:rPr>
              <a:t>«Грамотность».</a:t>
            </a:r>
          </a:p>
        </p:txBody>
      </p:sp>
      <p:sp>
        <p:nvSpPr>
          <p:cNvPr id="3" name="Прямоугольник 2"/>
          <p:cNvSpPr/>
          <p:nvPr/>
        </p:nvSpPr>
        <p:spPr>
          <a:xfrm>
            <a:off x="982980" y="1927406"/>
            <a:ext cx="7749540" cy="2477601"/>
          </a:xfrm>
          <a:prstGeom prst="rect">
            <a:avLst/>
          </a:prstGeom>
        </p:spPr>
        <p:txBody>
          <a:bodyPr wrap="square">
            <a:spAutoFit/>
          </a:bodyPr>
          <a:lstStyle/>
          <a:p>
            <a:pPr algn="just">
              <a:spcAft>
                <a:spcPts val="600"/>
              </a:spcAft>
            </a:pPr>
            <a:r>
              <a:rPr lang="ru-RU" b="1" i="1" dirty="0"/>
              <a:t>Рекомендации на основе анализа результатов по критерию № 5</a:t>
            </a:r>
          </a:p>
          <a:p>
            <a:pPr indent="457200" algn="just">
              <a:spcAft>
                <a:spcPts val="600"/>
              </a:spcAft>
            </a:pPr>
            <a:r>
              <a:rPr lang="ru-RU" i="1" dirty="0" smtClean="0"/>
              <a:t>	- </a:t>
            </a:r>
            <a:r>
              <a:rPr lang="ru-RU" b="1" i="1" dirty="0" smtClean="0"/>
              <a:t>увеличить </a:t>
            </a:r>
            <a:r>
              <a:rPr lang="ru-RU" b="1" i="1" dirty="0"/>
              <a:t>время на повторение материала </a:t>
            </a:r>
            <a:r>
              <a:rPr lang="ru-RU" i="1" dirty="0"/>
              <a:t>по «западающим» </a:t>
            </a:r>
            <a:r>
              <a:rPr lang="ru-RU" i="1" dirty="0" smtClean="0"/>
              <a:t>темам;</a:t>
            </a:r>
          </a:p>
          <a:p>
            <a:pPr indent="457200" algn="just">
              <a:spcAft>
                <a:spcPts val="600"/>
              </a:spcAft>
            </a:pPr>
            <a:r>
              <a:rPr lang="ru-RU" i="1" dirty="0" smtClean="0"/>
              <a:t>	- акцентировать </a:t>
            </a:r>
            <a:r>
              <a:rPr lang="ru-RU" i="1" dirty="0"/>
              <a:t>внимание учащихся на отдельных единицах, вызывающих затруднения в написании, хотя и подчиняющихся общему правилу (как «клеящий», «серебряный», «нисколько не (какой-то)» и так далее);</a:t>
            </a:r>
          </a:p>
          <a:p>
            <a:pPr indent="457200" algn="just">
              <a:spcAft>
                <a:spcPts val="600"/>
              </a:spcAft>
            </a:pPr>
            <a:r>
              <a:rPr lang="ru-RU" i="1" dirty="0" smtClean="0"/>
              <a:t>	- рекомендовать </a:t>
            </a:r>
            <a:r>
              <a:rPr lang="ru-RU" i="1" dirty="0"/>
              <a:t>типовые (единые) учебные пособия по орфографии и пунктуации с акцентом на структурные закономерности орфографически и пунктуационно объяснимых случаев;</a:t>
            </a:r>
          </a:p>
          <a:p>
            <a:pPr indent="457200" algn="just">
              <a:spcAft>
                <a:spcPts val="600"/>
              </a:spcAft>
            </a:pPr>
            <a:r>
              <a:rPr lang="ru-RU" i="1" dirty="0" smtClean="0"/>
              <a:t>	- обеспечить </a:t>
            </a:r>
            <a:r>
              <a:rPr lang="ru-RU" i="1" dirty="0"/>
              <a:t>обучающимся доступ к образовательным электронным и </a:t>
            </a:r>
            <a:r>
              <a:rPr lang="ru-RU" i="1" dirty="0" err="1"/>
              <a:t>видеоресурсам</a:t>
            </a:r>
            <a:r>
              <a:rPr lang="ru-RU" i="1" dirty="0"/>
              <a:t> ИРО РТ.</a:t>
            </a:r>
          </a:p>
        </p:txBody>
      </p:sp>
    </p:spTree>
    <p:extLst>
      <p:ext uri="{BB962C8B-B14F-4D97-AF65-F5344CB8AC3E}">
        <p14:creationId xmlns:p14="http://schemas.microsoft.com/office/powerpoint/2010/main" val="1682599056"/>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Box 11"/>
          <p:cNvSpPr txBox="1">
            <a:spLocks noChangeArrowheads="1"/>
          </p:cNvSpPr>
          <p:nvPr/>
        </p:nvSpPr>
        <p:spPr bwMode="auto">
          <a:xfrm>
            <a:off x="755650" y="165100"/>
            <a:ext cx="5953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defTabSz="1217613">
              <a:defRPr>
                <a:solidFill>
                  <a:schemeClr val="tx1"/>
                </a:solidFill>
                <a:latin typeface="Arial" panose="020B0604020202020204" pitchFamily="34" charset="0"/>
              </a:defRPr>
            </a:lvl1pPr>
            <a:lvl2pPr marL="742950" indent="-285750" defTabSz="1217613">
              <a:defRPr>
                <a:solidFill>
                  <a:schemeClr val="tx1"/>
                </a:solidFill>
                <a:latin typeface="Arial" panose="020B0604020202020204" pitchFamily="34" charset="0"/>
              </a:defRPr>
            </a:lvl2pPr>
            <a:lvl3pPr marL="1143000" indent="-228600" defTabSz="1217613">
              <a:defRPr>
                <a:solidFill>
                  <a:schemeClr val="tx1"/>
                </a:solidFill>
                <a:latin typeface="Arial" panose="020B0604020202020204" pitchFamily="34" charset="0"/>
              </a:defRPr>
            </a:lvl3pPr>
            <a:lvl4pPr marL="1600200" indent="-228600" defTabSz="1217613">
              <a:defRPr>
                <a:solidFill>
                  <a:schemeClr val="tx1"/>
                </a:solidFill>
                <a:latin typeface="Arial" panose="020B0604020202020204" pitchFamily="34" charset="0"/>
              </a:defRPr>
            </a:lvl4pPr>
            <a:lvl5pPr marL="2057400" indent="-228600" defTabSz="1217613">
              <a:defRPr>
                <a:solidFill>
                  <a:schemeClr val="tx1"/>
                </a:solidFill>
                <a:latin typeface="Arial" panose="020B0604020202020204" pitchFamily="34" charset="0"/>
              </a:defRPr>
            </a:lvl5pPr>
            <a:lvl6pPr marL="2514600" indent="-228600" defTabSz="1217613" eaLnBrk="0" fontAlgn="base" hangingPunct="0">
              <a:spcBef>
                <a:spcPct val="0"/>
              </a:spcBef>
              <a:spcAft>
                <a:spcPct val="0"/>
              </a:spcAft>
              <a:defRPr>
                <a:solidFill>
                  <a:schemeClr val="tx1"/>
                </a:solidFill>
                <a:latin typeface="Arial" panose="020B0604020202020204" pitchFamily="34" charset="0"/>
              </a:defRPr>
            </a:lvl6pPr>
            <a:lvl7pPr marL="2971800" indent="-228600" defTabSz="1217613" eaLnBrk="0" fontAlgn="base" hangingPunct="0">
              <a:spcBef>
                <a:spcPct val="0"/>
              </a:spcBef>
              <a:spcAft>
                <a:spcPct val="0"/>
              </a:spcAft>
              <a:defRPr>
                <a:solidFill>
                  <a:schemeClr val="tx1"/>
                </a:solidFill>
                <a:latin typeface="Arial" panose="020B0604020202020204" pitchFamily="34" charset="0"/>
              </a:defRPr>
            </a:lvl7pPr>
            <a:lvl8pPr marL="3429000" indent="-228600" defTabSz="1217613" eaLnBrk="0" fontAlgn="base" hangingPunct="0">
              <a:spcBef>
                <a:spcPct val="0"/>
              </a:spcBef>
              <a:spcAft>
                <a:spcPct val="0"/>
              </a:spcAft>
              <a:defRPr>
                <a:solidFill>
                  <a:schemeClr val="tx1"/>
                </a:solidFill>
                <a:latin typeface="Arial" panose="020B0604020202020204" pitchFamily="34" charset="0"/>
              </a:defRPr>
            </a:lvl8pPr>
            <a:lvl9pPr marL="3886200" indent="-228600" defTabSz="12176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7613" rtl="0" eaLnBrk="0" fontAlgn="base" latinLnBrk="0" hangingPunct="0">
              <a:lnSpc>
                <a:spcPct val="100000"/>
              </a:lnSpc>
              <a:spcBef>
                <a:spcPct val="0"/>
              </a:spcBef>
              <a:spcAft>
                <a:spcPct val="0"/>
              </a:spcAft>
              <a:buClrTx/>
              <a:buSzTx/>
              <a:buFontTx/>
              <a:buNone/>
              <a:tabLst/>
              <a:defRPr/>
            </a:pPr>
            <a:r>
              <a:rPr kumimoji="0" lang="ru-RU" altLang="ru-RU" sz="1800" b="1" i="0" u="none" strike="noStrike" kern="1200" cap="none" spc="0" normalizeH="0" baseline="0" noProof="0" dirty="0">
                <a:ln>
                  <a:noFill/>
                </a:ln>
                <a:solidFill>
                  <a:srgbClr val="4A452A"/>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rPr>
              <a:t>ЕГЭ ПО РУССКОМУ ЯЗЫКУ</a:t>
            </a:r>
          </a:p>
        </p:txBody>
      </p:sp>
      <p:sp>
        <p:nvSpPr>
          <p:cNvPr id="15" name="Прямоугольник 14"/>
          <p:cNvSpPr/>
          <p:nvPr/>
        </p:nvSpPr>
        <p:spPr>
          <a:xfrm>
            <a:off x="901105" y="627534"/>
            <a:ext cx="790575" cy="3492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sp>
        <p:nvSpPr>
          <p:cNvPr id="35846" name="Прямоугольник 1"/>
          <p:cNvSpPr>
            <a:spLocks noChangeArrowheads="1"/>
          </p:cNvSpPr>
          <p:nvPr/>
        </p:nvSpPr>
        <p:spPr bwMode="auto">
          <a:xfrm>
            <a:off x="827211" y="699542"/>
            <a:ext cx="8569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altLang="ru-RU"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Cредний</a:t>
            </a:r>
            <a:r>
              <a:rPr kumimoji="0" lang="ru-RU" altLang="ru-RU"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процент выполнения ЕГЭ по русскому </a:t>
            </a:r>
            <a:r>
              <a:rPr kumimoji="0" lang="ru-RU" altLang="ru-RU"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языку</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altLang="ru-RU"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в </a:t>
            </a:r>
            <a:r>
              <a:rPr kumimoji="0" lang="ru-RU" altLang="ru-RU"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Республике Татарстан по всем вариантам</a:t>
            </a:r>
          </a:p>
        </p:txBody>
      </p:sp>
      <p:graphicFrame>
        <p:nvGraphicFramePr>
          <p:cNvPr id="2" name="Таблица 1"/>
          <p:cNvGraphicFramePr>
            <a:graphicFrameLocks noGrp="1"/>
          </p:cNvGraphicFramePr>
          <p:nvPr>
            <p:extLst>
              <p:ext uri="{D42A27DB-BD31-4B8C-83A1-F6EECF244321}">
                <p14:modId xmlns:p14="http://schemas.microsoft.com/office/powerpoint/2010/main" val="3045690182"/>
              </p:ext>
            </p:extLst>
          </p:nvPr>
        </p:nvGraphicFramePr>
        <p:xfrm>
          <a:off x="901105" y="1508760"/>
          <a:ext cx="8006675" cy="3216373"/>
        </p:xfrm>
        <a:graphic>
          <a:graphicData uri="http://schemas.openxmlformats.org/drawingml/2006/table">
            <a:tbl>
              <a:tblPr/>
              <a:tblGrid>
                <a:gridCol w="649121">
                  <a:extLst>
                    <a:ext uri="{9D8B030D-6E8A-4147-A177-3AD203B41FA5}">
                      <a16:colId xmlns:a16="http://schemas.microsoft.com/office/drawing/2014/main" val="731020160"/>
                    </a:ext>
                  </a:extLst>
                </a:gridCol>
                <a:gridCol w="4664611">
                  <a:extLst>
                    <a:ext uri="{9D8B030D-6E8A-4147-A177-3AD203B41FA5}">
                      <a16:colId xmlns:a16="http://schemas.microsoft.com/office/drawing/2014/main" val="3428754450"/>
                    </a:ext>
                  </a:extLst>
                </a:gridCol>
                <a:gridCol w="1346676">
                  <a:extLst>
                    <a:ext uri="{9D8B030D-6E8A-4147-A177-3AD203B41FA5}">
                      <a16:colId xmlns:a16="http://schemas.microsoft.com/office/drawing/2014/main" val="4085435920"/>
                    </a:ext>
                  </a:extLst>
                </a:gridCol>
                <a:gridCol w="1346267">
                  <a:extLst>
                    <a:ext uri="{9D8B030D-6E8A-4147-A177-3AD203B41FA5}">
                      <a16:colId xmlns:a16="http://schemas.microsoft.com/office/drawing/2014/main" val="1992170142"/>
                    </a:ext>
                  </a:extLst>
                </a:gridCol>
              </a:tblGrid>
              <a:tr h="728913">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mn-lt"/>
                          <a:cs typeface="Times New Roman" panose="02020603050405020304" pitchFamily="18" charset="0"/>
                        </a:rPr>
                        <a:t>№</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B9C58"/>
                    </a:solid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chemeClr val="bg1"/>
                          </a:solidFill>
                          <a:effectLst/>
                          <a:latin typeface="+mn-lt"/>
                          <a:cs typeface="Times New Roman" panose="02020603050405020304" pitchFamily="18" charset="0"/>
                        </a:rPr>
                        <a:t>Проверяемые элементы содержания / умения</a:t>
                      </a:r>
                      <a:endParaRPr kumimoji="0" lang="ru-RU" altLang="ru-RU" sz="1400" b="0" i="0" u="none" strike="noStrike" cap="none" normalizeH="0" baseline="0" dirty="0" smtClean="0">
                        <a:ln>
                          <a:noFill/>
                        </a:ln>
                        <a:solidFill>
                          <a:schemeClr val="bg1"/>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B9C58"/>
                    </a:solid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chemeClr val="bg1"/>
                          </a:solidFill>
                          <a:effectLst/>
                          <a:latin typeface="+mn-lt"/>
                          <a:cs typeface="Times New Roman" panose="02020603050405020304" pitchFamily="18" charset="0"/>
                        </a:rPr>
                        <a:t>Уровень сложности задания</a:t>
                      </a:r>
                      <a:endParaRPr kumimoji="0" lang="ru-RU" altLang="ru-RU" sz="1400" b="0" i="0" u="none" strike="noStrike" cap="none" normalizeH="0" baseline="0" dirty="0" smtClean="0">
                        <a:ln>
                          <a:noFill/>
                        </a:ln>
                        <a:solidFill>
                          <a:schemeClr val="bg1"/>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B9C58"/>
                    </a:solid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chemeClr val="bg1"/>
                          </a:solidFill>
                          <a:effectLst/>
                          <a:latin typeface="+mn-lt"/>
                          <a:cs typeface="Times New Roman" panose="02020603050405020304" pitchFamily="18" charset="0"/>
                        </a:rPr>
                        <a:t>Средний % </a:t>
                      </a:r>
                      <a:r>
                        <a:rPr kumimoji="0" lang="ru-RU" altLang="ru-RU" sz="1400" b="1" i="0" u="none" strike="noStrike" cap="none" normalizeH="0" baseline="0" dirty="0" err="1" smtClean="0">
                          <a:ln>
                            <a:noFill/>
                          </a:ln>
                          <a:solidFill>
                            <a:schemeClr val="bg1"/>
                          </a:solidFill>
                          <a:effectLst/>
                          <a:latin typeface="+mn-lt"/>
                          <a:cs typeface="Times New Roman" panose="02020603050405020304" pitchFamily="18" charset="0"/>
                        </a:rPr>
                        <a:t>вып</a:t>
                      </a:r>
                      <a:r>
                        <a:rPr kumimoji="0" lang="ru-RU" altLang="ru-RU" sz="1400" b="1" i="0" u="none" strike="noStrike" cap="none" normalizeH="0" baseline="0" dirty="0" smtClean="0">
                          <a:ln>
                            <a:noFill/>
                          </a:ln>
                          <a:solidFill>
                            <a:schemeClr val="bg1"/>
                          </a:solidFill>
                          <a:effectLst/>
                          <a:latin typeface="+mn-lt"/>
                          <a:cs typeface="Times New Roman" panose="02020603050405020304" pitchFamily="18" charset="0"/>
                        </a:rPr>
                        <a:t>.</a:t>
                      </a:r>
                      <a:endParaRPr kumimoji="0" lang="ru-RU" altLang="ru-RU" sz="1400" b="0" i="0" u="none" strike="noStrike" cap="none" normalizeH="0" baseline="0" dirty="0" smtClean="0">
                        <a:ln>
                          <a:noFill/>
                        </a:ln>
                        <a:solidFill>
                          <a:schemeClr val="bg1"/>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B9C58"/>
                    </a:solidFill>
                  </a:tcPr>
                </a:tc>
                <a:extLst>
                  <a:ext uri="{0D108BD9-81ED-4DB2-BD59-A6C34878D82A}">
                    <a16:rowId xmlns:a16="http://schemas.microsoft.com/office/drawing/2014/main" val="2897826023"/>
                  </a:ext>
                </a:extLst>
              </a:tr>
              <a:tr h="746238">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000000"/>
                          </a:solidFill>
                          <a:effectLst/>
                          <a:latin typeface="+mn-lt"/>
                          <a:cs typeface="Times New Roman" panose="02020603050405020304" pitchFamily="18" charset="0"/>
                        </a:rPr>
                        <a:t>10</a:t>
                      </a:r>
                      <a:endPar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85725" marR="0" lvl="0" indent="0" algn="l"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rPr>
                        <a:t>Употребление ъ и ь (в том числе разделительных). Правописание приставок. Буквы ы – и после приставок</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mn-lt"/>
                          <a:cs typeface="Times New Roman" panose="02020603050405020304" pitchFamily="18" charset="0"/>
                        </a:rPr>
                        <a:t>Б</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C00000"/>
                          </a:solidFill>
                          <a:effectLst/>
                          <a:latin typeface="+mn-lt"/>
                          <a:cs typeface="Times New Roman" panose="02020603050405020304" pitchFamily="18" charset="0"/>
                        </a:rPr>
                        <a:t>59</a:t>
                      </a:r>
                      <a:endParaRPr kumimoji="0" lang="ru-RU" altLang="ru-RU" sz="1400" b="0" i="0" u="none" strike="noStrike" cap="none" normalizeH="0" baseline="0" dirty="0" smtClean="0">
                        <a:ln>
                          <a:noFill/>
                        </a:ln>
                        <a:solidFill>
                          <a:srgbClr val="C00000"/>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63408090"/>
                  </a:ext>
                </a:extLst>
              </a:tr>
              <a:tr h="497492">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000000"/>
                          </a:solidFill>
                          <a:effectLst/>
                          <a:latin typeface="+mn-lt"/>
                          <a:cs typeface="Times New Roman" panose="02020603050405020304" pitchFamily="18" charset="0"/>
                        </a:rPr>
                        <a:t>12</a:t>
                      </a:r>
                      <a:endPar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85725" marR="0" lvl="0" indent="0" algn="l"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rPr>
                        <a:t>Правописание личных окончаний глаголов и суффиксов причастий, деепричастий</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rPr>
                        <a:t>Б</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C00000"/>
                          </a:solidFill>
                          <a:effectLst/>
                          <a:latin typeface="+mn-lt"/>
                          <a:cs typeface="Times New Roman" panose="02020603050405020304" pitchFamily="18" charset="0"/>
                        </a:rPr>
                        <a:t>43</a:t>
                      </a:r>
                      <a:endParaRPr kumimoji="0" lang="ru-RU" altLang="ru-RU" sz="1400" b="0" i="0" u="none" strike="noStrike" cap="none" normalizeH="0" baseline="0" dirty="0" smtClean="0">
                        <a:ln>
                          <a:noFill/>
                        </a:ln>
                        <a:solidFill>
                          <a:srgbClr val="C00000"/>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45538665"/>
                  </a:ext>
                </a:extLst>
              </a:tr>
              <a:tr h="497492">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000000"/>
                          </a:solidFill>
                          <a:effectLst/>
                          <a:latin typeface="+mn-lt"/>
                          <a:cs typeface="Times New Roman" panose="02020603050405020304" pitchFamily="18" charset="0"/>
                        </a:rPr>
                        <a:t>16</a:t>
                      </a:r>
                      <a:endPar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85725" marR="0" lvl="0" indent="0" algn="l"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rPr>
                        <a:t>Знаки препинания в предложениях с однородными членами. Знаки препинания в сложном предложении</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rPr>
                        <a:t>Б</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C00000"/>
                          </a:solidFill>
                          <a:effectLst/>
                          <a:latin typeface="+mn-lt"/>
                          <a:cs typeface="Times New Roman" panose="02020603050405020304" pitchFamily="18" charset="0"/>
                        </a:rPr>
                        <a:t>53</a:t>
                      </a:r>
                      <a:endParaRPr kumimoji="0" lang="ru-RU" altLang="ru-RU" sz="1400" b="0" i="0" u="none" strike="noStrike" cap="none" normalizeH="0" baseline="0" dirty="0" smtClean="0">
                        <a:ln>
                          <a:noFill/>
                        </a:ln>
                        <a:solidFill>
                          <a:srgbClr val="C00000"/>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81433612"/>
                  </a:ext>
                </a:extLst>
              </a:tr>
              <a:tr h="248746">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000000"/>
                          </a:solidFill>
                          <a:effectLst/>
                          <a:latin typeface="+mn-lt"/>
                          <a:cs typeface="Times New Roman" panose="02020603050405020304" pitchFamily="18" charset="0"/>
                        </a:rPr>
                        <a:t>21</a:t>
                      </a:r>
                      <a:endPar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85725" marR="0" lvl="0" indent="0" algn="l"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rPr>
                        <a:t>Пунктуационный анализ предложения</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rPr>
                        <a:t>П</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C00000"/>
                          </a:solidFill>
                          <a:effectLst/>
                          <a:latin typeface="+mn-lt"/>
                          <a:cs typeface="Times New Roman" panose="02020603050405020304" pitchFamily="18" charset="0"/>
                        </a:rPr>
                        <a:t>50</a:t>
                      </a:r>
                      <a:endParaRPr kumimoji="0" lang="ru-RU" altLang="ru-RU" sz="1400" b="0" i="0" u="none" strike="noStrike" cap="none" normalizeH="0" baseline="0" dirty="0" smtClean="0">
                        <a:ln>
                          <a:noFill/>
                        </a:ln>
                        <a:solidFill>
                          <a:srgbClr val="C00000"/>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02723945"/>
                  </a:ext>
                </a:extLst>
              </a:tr>
              <a:tr h="248746">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000000"/>
                          </a:solidFill>
                          <a:effectLst/>
                          <a:latin typeface="+mn-lt"/>
                          <a:cs typeface="Times New Roman" panose="02020603050405020304" pitchFamily="18" charset="0"/>
                        </a:rPr>
                        <a:t>23</a:t>
                      </a:r>
                      <a:endPar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85725" marR="0" lvl="0" indent="0" algn="l"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C00000"/>
                          </a:solidFill>
                          <a:effectLst/>
                          <a:latin typeface="+mn-lt"/>
                          <a:cs typeface="Times New Roman" panose="02020603050405020304" pitchFamily="18" charset="0"/>
                        </a:rPr>
                        <a:t>Информативность текста. Виды информации в тексте</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rPr>
                        <a:t>Б</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C00000"/>
                          </a:solidFill>
                          <a:effectLst/>
                          <a:latin typeface="+mn-lt"/>
                          <a:cs typeface="Times New Roman" panose="02020603050405020304" pitchFamily="18" charset="0"/>
                        </a:rPr>
                        <a:t>48</a:t>
                      </a:r>
                      <a:endParaRPr kumimoji="0" lang="ru-RU" altLang="ru-RU" sz="1400" b="0" i="0" u="none" strike="noStrike" cap="none" normalizeH="0" baseline="0" dirty="0" smtClean="0">
                        <a:ln>
                          <a:noFill/>
                        </a:ln>
                        <a:solidFill>
                          <a:srgbClr val="C00000"/>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46288313"/>
                  </a:ext>
                </a:extLst>
              </a:tr>
              <a:tr h="248746">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000000"/>
                          </a:solidFill>
                          <a:effectLst/>
                          <a:latin typeface="+mn-lt"/>
                          <a:cs typeface="Times New Roman" panose="02020603050405020304" pitchFamily="18" charset="0"/>
                        </a:rPr>
                        <a:t>27K8</a:t>
                      </a:r>
                      <a:endPar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85725" marR="0" lvl="0" indent="0" algn="l"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mn-lt"/>
                          <a:cs typeface="Times New Roman" panose="02020603050405020304" pitchFamily="18" charset="0"/>
                        </a:rPr>
                        <a:t>Соблюдение пунктуационных норм</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mn-lt"/>
                          <a:cs typeface="Times New Roman" panose="02020603050405020304" pitchFamily="18" charset="0"/>
                        </a:rPr>
                        <a:t>Б</a:t>
                      </a: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C00000"/>
                          </a:solidFill>
                          <a:effectLst/>
                          <a:latin typeface="+mn-lt"/>
                          <a:cs typeface="Times New Roman" panose="02020603050405020304" pitchFamily="18" charset="0"/>
                        </a:rPr>
                        <a:t>53</a:t>
                      </a:r>
                      <a:endParaRPr kumimoji="0" lang="ru-RU" altLang="ru-RU" sz="1400" b="0" i="0" u="none" strike="noStrike" cap="none" normalizeH="0" baseline="0" dirty="0" smtClean="0">
                        <a:ln>
                          <a:noFill/>
                        </a:ln>
                        <a:solidFill>
                          <a:srgbClr val="C00000"/>
                        </a:solidFill>
                        <a:effectLst/>
                        <a:latin typeface="+mn-lt"/>
                        <a:cs typeface="Times New Roman" panose="02020603050405020304" pitchFamily="18" charset="0"/>
                      </a:endParaRPr>
                    </a:p>
                  </a:txBody>
                  <a:tcPr marL="3313" marR="331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77339485"/>
                  </a:ext>
                </a:extLst>
              </a:tr>
            </a:tbl>
          </a:graphicData>
        </a:graphic>
      </p:graphicFrame>
      <p:pic>
        <p:nvPicPr>
          <p:cNvPr id="8" name="Рисунок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73863" y="150813"/>
            <a:ext cx="973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Рисунок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2088" y="144463"/>
            <a:ext cx="1182687"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1807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Box 11"/>
          <p:cNvSpPr txBox="1">
            <a:spLocks noChangeArrowheads="1"/>
          </p:cNvSpPr>
          <p:nvPr/>
        </p:nvSpPr>
        <p:spPr bwMode="auto">
          <a:xfrm>
            <a:off x="755650" y="165100"/>
            <a:ext cx="5953125" cy="40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defTabSz="1217613">
              <a:defRPr>
                <a:solidFill>
                  <a:schemeClr val="tx1"/>
                </a:solidFill>
                <a:latin typeface="Arial" panose="020B0604020202020204" pitchFamily="34" charset="0"/>
              </a:defRPr>
            </a:lvl1pPr>
            <a:lvl2pPr marL="742950" indent="-285750" defTabSz="1217613">
              <a:defRPr>
                <a:solidFill>
                  <a:schemeClr val="tx1"/>
                </a:solidFill>
                <a:latin typeface="Arial" panose="020B0604020202020204" pitchFamily="34" charset="0"/>
              </a:defRPr>
            </a:lvl2pPr>
            <a:lvl3pPr marL="1143000" indent="-228600" defTabSz="1217613">
              <a:defRPr>
                <a:solidFill>
                  <a:schemeClr val="tx1"/>
                </a:solidFill>
                <a:latin typeface="Arial" panose="020B0604020202020204" pitchFamily="34" charset="0"/>
              </a:defRPr>
            </a:lvl3pPr>
            <a:lvl4pPr marL="1600200" indent="-228600" defTabSz="1217613">
              <a:defRPr>
                <a:solidFill>
                  <a:schemeClr val="tx1"/>
                </a:solidFill>
                <a:latin typeface="Arial" panose="020B0604020202020204" pitchFamily="34" charset="0"/>
              </a:defRPr>
            </a:lvl4pPr>
            <a:lvl5pPr marL="2057400" indent="-228600" defTabSz="1217613">
              <a:defRPr>
                <a:solidFill>
                  <a:schemeClr val="tx1"/>
                </a:solidFill>
                <a:latin typeface="Arial" panose="020B0604020202020204" pitchFamily="34" charset="0"/>
              </a:defRPr>
            </a:lvl5pPr>
            <a:lvl6pPr marL="2514600" indent="-228600" defTabSz="1217613" eaLnBrk="0" fontAlgn="base" hangingPunct="0">
              <a:spcBef>
                <a:spcPct val="0"/>
              </a:spcBef>
              <a:spcAft>
                <a:spcPct val="0"/>
              </a:spcAft>
              <a:defRPr>
                <a:solidFill>
                  <a:schemeClr val="tx1"/>
                </a:solidFill>
                <a:latin typeface="Arial" panose="020B0604020202020204" pitchFamily="34" charset="0"/>
              </a:defRPr>
            </a:lvl6pPr>
            <a:lvl7pPr marL="2971800" indent="-228600" defTabSz="1217613" eaLnBrk="0" fontAlgn="base" hangingPunct="0">
              <a:spcBef>
                <a:spcPct val="0"/>
              </a:spcBef>
              <a:spcAft>
                <a:spcPct val="0"/>
              </a:spcAft>
              <a:defRPr>
                <a:solidFill>
                  <a:schemeClr val="tx1"/>
                </a:solidFill>
                <a:latin typeface="Arial" panose="020B0604020202020204" pitchFamily="34" charset="0"/>
              </a:defRPr>
            </a:lvl7pPr>
            <a:lvl8pPr marL="3429000" indent="-228600" defTabSz="1217613" eaLnBrk="0" fontAlgn="base" hangingPunct="0">
              <a:spcBef>
                <a:spcPct val="0"/>
              </a:spcBef>
              <a:spcAft>
                <a:spcPct val="0"/>
              </a:spcAft>
              <a:defRPr>
                <a:solidFill>
                  <a:schemeClr val="tx1"/>
                </a:solidFill>
                <a:latin typeface="Arial" panose="020B0604020202020204" pitchFamily="34" charset="0"/>
              </a:defRPr>
            </a:lvl8pPr>
            <a:lvl9pPr marL="3886200" indent="-228600" defTabSz="12176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7613" rtl="0" eaLnBrk="0" fontAlgn="base" latinLnBrk="0" hangingPunct="0">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srgbClr val="4A452A"/>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rPr>
              <a:t>ЕГЭ ПО РУССКОМУ ЯЗЫКУ</a:t>
            </a:r>
          </a:p>
        </p:txBody>
      </p:sp>
      <p:sp>
        <p:nvSpPr>
          <p:cNvPr id="15" name="Прямоугольник 14"/>
          <p:cNvSpPr/>
          <p:nvPr/>
        </p:nvSpPr>
        <p:spPr>
          <a:xfrm>
            <a:off x="901105" y="627534"/>
            <a:ext cx="790575" cy="3492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sp>
        <p:nvSpPr>
          <p:cNvPr id="35846" name="Прямоугольник 1"/>
          <p:cNvSpPr>
            <a:spLocks noChangeArrowheads="1"/>
          </p:cNvSpPr>
          <p:nvPr/>
        </p:nvSpPr>
        <p:spPr bwMode="auto">
          <a:xfrm>
            <a:off x="633731" y="898580"/>
            <a:ext cx="832738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altLang="ru-RU"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Cредний</a:t>
            </a:r>
            <a:r>
              <a:rPr kumimoji="0" lang="ru-RU" altLang="ru-RU"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процент выполнения ЕГЭ по русскому </a:t>
            </a:r>
            <a:r>
              <a:rPr kumimoji="0" lang="ru-RU" altLang="ru-RU"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языку в </a:t>
            </a:r>
            <a:r>
              <a:rPr kumimoji="0" lang="ru-RU" altLang="ru-RU"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Республике Татарстан по всем вариантам</a:t>
            </a:r>
          </a:p>
        </p:txBody>
      </p:sp>
      <p:pic>
        <p:nvPicPr>
          <p:cNvPr id="8" name="Рисунок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73863" y="150813"/>
            <a:ext cx="973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Рисунок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2088" y="144463"/>
            <a:ext cx="1182687"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Таблица 4"/>
          <p:cNvGraphicFramePr>
            <a:graphicFrameLocks noGrp="1"/>
          </p:cNvGraphicFramePr>
          <p:nvPr>
            <p:extLst>
              <p:ext uri="{D42A27DB-BD31-4B8C-83A1-F6EECF244321}">
                <p14:modId xmlns:p14="http://schemas.microsoft.com/office/powerpoint/2010/main" val="3586503013"/>
              </p:ext>
            </p:extLst>
          </p:nvPr>
        </p:nvGraphicFramePr>
        <p:xfrm>
          <a:off x="679452" y="1362032"/>
          <a:ext cx="8235948" cy="3555269"/>
        </p:xfrm>
        <a:graphic>
          <a:graphicData uri="http://schemas.openxmlformats.org/drawingml/2006/table">
            <a:tbl>
              <a:tblPr/>
              <a:tblGrid>
                <a:gridCol w="1013034">
                  <a:extLst>
                    <a:ext uri="{9D8B030D-6E8A-4147-A177-3AD203B41FA5}">
                      <a16:colId xmlns:a16="http://schemas.microsoft.com/office/drawing/2014/main" val="168260873"/>
                    </a:ext>
                  </a:extLst>
                </a:gridCol>
                <a:gridCol w="4440499">
                  <a:extLst>
                    <a:ext uri="{9D8B030D-6E8A-4147-A177-3AD203B41FA5}">
                      <a16:colId xmlns:a16="http://schemas.microsoft.com/office/drawing/2014/main" val="1676068940"/>
                    </a:ext>
                  </a:extLst>
                </a:gridCol>
                <a:gridCol w="1550203">
                  <a:extLst>
                    <a:ext uri="{9D8B030D-6E8A-4147-A177-3AD203B41FA5}">
                      <a16:colId xmlns:a16="http://schemas.microsoft.com/office/drawing/2014/main" val="2269743402"/>
                    </a:ext>
                  </a:extLst>
                </a:gridCol>
                <a:gridCol w="1232212">
                  <a:extLst>
                    <a:ext uri="{9D8B030D-6E8A-4147-A177-3AD203B41FA5}">
                      <a16:colId xmlns:a16="http://schemas.microsoft.com/office/drawing/2014/main" val="1436273208"/>
                    </a:ext>
                  </a:extLst>
                </a:gridCol>
              </a:tblGrid>
              <a:tr h="391014">
                <a:tc>
                  <a:txBody>
                    <a:bodyPr/>
                    <a:lstStyle/>
                    <a:p>
                      <a:pPr algn="ctr" fontAlgn="b"/>
                      <a:r>
                        <a:rPr lang="ru-RU" sz="1200" b="0" i="0" u="none" strike="noStrike" dirty="0">
                          <a:solidFill>
                            <a:srgbClr val="000000"/>
                          </a:solidFill>
                          <a:effectLst/>
                          <a:latin typeface="+mn-lt"/>
                        </a:rPr>
                        <a:t>№</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l" fontAlgn="b"/>
                      <a:r>
                        <a:rPr lang="ru-RU" sz="1200" b="0" i="0" u="none" strike="noStrike" dirty="0">
                          <a:solidFill>
                            <a:srgbClr val="000000"/>
                          </a:solidFill>
                          <a:effectLst/>
                          <a:latin typeface="+mn-lt"/>
                        </a:rPr>
                        <a:t>Проверяемые элементы содержания / умения  </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fontAlgn="b"/>
                      <a:r>
                        <a:rPr lang="ru-RU" sz="1200" b="0" i="0" u="none" strike="noStrike" dirty="0">
                          <a:solidFill>
                            <a:srgbClr val="000000"/>
                          </a:solidFill>
                          <a:effectLst/>
                          <a:latin typeface="+mn-lt"/>
                        </a:rPr>
                        <a:t>Уровень сложности задания</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fontAlgn="b"/>
                      <a:r>
                        <a:rPr lang="ru-RU" sz="1200" b="0" i="0" u="none" strike="noStrike" dirty="0">
                          <a:solidFill>
                            <a:srgbClr val="000000"/>
                          </a:solidFill>
                          <a:effectLst/>
                          <a:latin typeface="+mn-lt"/>
                        </a:rPr>
                        <a:t>Средний % </a:t>
                      </a:r>
                      <a:r>
                        <a:rPr lang="ru-RU" sz="1200" b="0" i="0" u="none" strike="noStrike" dirty="0" err="1">
                          <a:solidFill>
                            <a:srgbClr val="000000"/>
                          </a:solidFill>
                          <a:effectLst/>
                          <a:latin typeface="+mn-lt"/>
                        </a:rPr>
                        <a:t>вып</a:t>
                      </a:r>
                      <a:r>
                        <a:rPr lang="ru-RU" sz="1200" b="0" i="0" u="none" strike="noStrike" dirty="0">
                          <a:solidFill>
                            <a:srgbClr val="000000"/>
                          </a:solidFill>
                          <a:effectLst/>
                          <a:latin typeface="+mn-lt"/>
                        </a:rPr>
                        <a:t>. </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1960137577"/>
                  </a:ext>
                </a:extLst>
              </a:tr>
              <a:tr h="260783">
                <a:tc>
                  <a:txBody>
                    <a:bodyPr/>
                    <a:lstStyle/>
                    <a:p>
                      <a:pPr algn="ctr" fontAlgn="b"/>
                      <a:r>
                        <a:rPr lang="en-US" sz="1200" b="0" i="0" u="none" strike="noStrike">
                          <a:solidFill>
                            <a:srgbClr val="000000"/>
                          </a:solidFill>
                          <a:effectLst/>
                          <a:latin typeface="+mn-lt"/>
                        </a:rPr>
                        <a:t>27K1</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dirty="0">
                          <a:solidFill>
                            <a:srgbClr val="000000"/>
                          </a:solidFill>
                          <a:effectLst/>
                          <a:latin typeface="+mn-lt"/>
                        </a:rPr>
                        <a:t>Формулировка проблем исходного текста</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a:solidFill>
                            <a:srgbClr val="000000"/>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a:solidFill>
                            <a:srgbClr val="000000"/>
                          </a:solidFill>
                          <a:effectLst/>
                          <a:latin typeface="+mn-lt"/>
                        </a:rPr>
                        <a:t>100</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4097796"/>
                  </a:ext>
                </a:extLst>
              </a:tr>
              <a:tr h="260783">
                <a:tc>
                  <a:txBody>
                    <a:bodyPr/>
                    <a:lstStyle/>
                    <a:p>
                      <a:pPr algn="ctr" fontAlgn="b"/>
                      <a:r>
                        <a:rPr lang="en-US" sz="1200" b="0" i="0" u="none" strike="noStrike" dirty="0">
                          <a:solidFill>
                            <a:srgbClr val="000000"/>
                          </a:solidFill>
                          <a:effectLst/>
                          <a:latin typeface="+mn-lt"/>
                        </a:rPr>
                        <a:t>27K2</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dirty="0">
                          <a:solidFill>
                            <a:srgbClr val="000000"/>
                          </a:solidFill>
                          <a:effectLst/>
                          <a:latin typeface="+mn-lt"/>
                        </a:rPr>
                        <a:t>Комментарий к проблеме исходного текста</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a:solidFill>
                            <a:srgbClr val="000000"/>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a:solidFill>
                            <a:srgbClr val="000000"/>
                          </a:solidFill>
                          <a:effectLst/>
                          <a:latin typeface="+mn-lt"/>
                        </a:rPr>
                        <a:t>73</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5975570"/>
                  </a:ext>
                </a:extLst>
              </a:tr>
              <a:tr h="260783">
                <a:tc>
                  <a:txBody>
                    <a:bodyPr/>
                    <a:lstStyle/>
                    <a:p>
                      <a:pPr algn="ctr" fontAlgn="b"/>
                      <a:r>
                        <a:rPr lang="en-US" sz="1200" b="0" i="0" u="none" strike="noStrike">
                          <a:solidFill>
                            <a:srgbClr val="000000"/>
                          </a:solidFill>
                          <a:effectLst/>
                          <a:latin typeface="+mn-lt"/>
                        </a:rPr>
                        <a:t>27K3</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dirty="0">
                          <a:solidFill>
                            <a:srgbClr val="000000"/>
                          </a:solidFill>
                          <a:effectLst/>
                          <a:latin typeface="+mn-lt"/>
                        </a:rPr>
                        <a:t>Отражение позиции автора по проблеме исходного текста</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000000"/>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a:solidFill>
                            <a:srgbClr val="000000"/>
                          </a:solidFill>
                          <a:effectLst/>
                          <a:latin typeface="+mn-lt"/>
                        </a:rPr>
                        <a:t>98</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7066506"/>
                  </a:ext>
                </a:extLst>
              </a:tr>
              <a:tr h="346414">
                <a:tc>
                  <a:txBody>
                    <a:bodyPr/>
                    <a:lstStyle/>
                    <a:p>
                      <a:pPr algn="ctr" fontAlgn="b"/>
                      <a:r>
                        <a:rPr lang="en-US" sz="1200" b="0" i="0" u="none" strike="noStrike">
                          <a:solidFill>
                            <a:srgbClr val="000000"/>
                          </a:solidFill>
                          <a:effectLst/>
                          <a:latin typeface="+mn-lt"/>
                        </a:rPr>
                        <a:t>27K4</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a:solidFill>
                            <a:srgbClr val="000000"/>
                          </a:solidFill>
                          <a:effectLst/>
                          <a:latin typeface="+mn-lt"/>
                        </a:rPr>
                        <a:t>Отношение к позиции автора по проблеме исходного текста</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000000"/>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000000"/>
                          </a:solidFill>
                          <a:effectLst/>
                          <a:latin typeface="+mn-lt"/>
                        </a:rPr>
                        <a:t>88</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4013529"/>
                  </a:ext>
                </a:extLst>
              </a:tr>
              <a:tr h="432044">
                <a:tc>
                  <a:txBody>
                    <a:bodyPr/>
                    <a:lstStyle/>
                    <a:p>
                      <a:pPr algn="ctr" fontAlgn="b"/>
                      <a:r>
                        <a:rPr lang="en-US" sz="1200" b="0" i="0" u="none" strike="noStrike">
                          <a:solidFill>
                            <a:srgbClr val="000000"/>
                          </a:solidFill>
                          <a:effectLst/>
                          <a:latin typeface="+mn-lt"/>
                        </a:rPr>
                        <a:t>27K5</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a:solidFill>
                            <a:srgbClr val="000000"/>
                          </a:solidFill>
                          <a:effectLst/>
                          <a:latin typeface="+mn-lt"/>
                        </a:rPr>
                        <a:t>Смысловая цельность, речевая связность и последовательность изложения</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000000"/>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1" i="0" u="none" strike="noStrike" dirty="0">
                          <a:solidFill>
                            <a:srgbClr val="000000"/>
                          </a:solidFill>
                          <a:effectLst/>
                          <a:latin typeface="+mn-lt"/>
                        </a:rPr>
                        <a:t>75</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5238586"/>
                  </a:ext>
                </a:extLst>
              </a:tr>
              <a:tr h="93415">
                <a:tc>
                  <a:txBody>
                    <a:bodyPr/>
                    <a:lstStyle/>
                    <a:p>
                      <a:pPr algn="ctr" fontAlgn="b"/>
                      <a:r>
                        <a:rPr lang="en-US" sz="1200" b="0" i="0" u="none" strike="noStrike">
                          <a:solidFill>
                            <a:srgbClr val="000000"/>
                          </a:solidFill>
                          <a:effectLst/>
                          <a:latin typeface="+mn-lt"/>
                        </a:rPr>
                        <a:t>27K6</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dirty="0">
                          <a:solidFill>
                            <a:srgbClr val="A8246F"/>
                          </a:solidFill>
                          <a:effectLst/>
                          <a:latin typeface="+mn-lt"/>
                        </a:rPr>
                        <a:t>Богатство речи</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A8246F"/>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A8246F"/>
                          </a:solidFill>
                          <a:effectLst/>
                          <a:latin typeface="+mn-lt"/>
                        </a:rPr>
                        <a:t>93</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0830661"/>
                  </a:ext>
                </a:extLst>
              </a:tr>
              <a:tr h="260783">
                <a:tc>
                  <a:txBody>
                    <a:bodyPr/>
                    <a:lstStyle/>
                    <a:p>
                      <a:pPr algn="ctr" fontAlgn="b"/>
                      <a:r>
                        <a:rPr lang="en-US" sz="1200" b="0" i="0" u="none" strike="noStrike">
                          <a:solidFill>
                            <a:srgbClr val="000000"/>
                          </a:solidFill>
                          <a:effectLst/>
                          <a:latin typeface="+mn-lt"/>
                        </a:rPr>
                        <a:t>27K7</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dirty="0">
                          <a:solidFill>
                            <a:srgbClr val="000000"/>
                          </a:solidFill>
                          <a:effectLst/>
                          <a:latin typeface="+mn-lt"/>
                        </a:rPr>
                        <a:t>Соблюдение орфографических норм</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000000"/>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1" i="0" u="none" strike="noStrike" dirty="0">
                          <a:solidFill>
                            <a:srgbClr val="000000"/>
                          </a:solidFill>
                          <a:effectLst/>
                          <a:latin typeface="+mn-lt"/>
                        </a:rPr>
                        <a:t>76</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9040423"/>
                  </a:ext>
                </a:extLst>
              </a:tr>
              <a:tr h="260783">
                <a:tc>
                  <a:txBody>
                    <a:bodyPr/>
                    <a:lstStyle/>
                    <a:p>
                      <a:pPr algn="ctr" fontAlgn="b"/>
                      <a:r>
                        <a:rPr lang="en-US" sz="1200" b="0" i="0" u="none" strike="noStrike">
                          <a:solidFill>
                            <a:srgbClr val="000000"/>
                          </a:solidFill>
                          <a:effectLst/>
                          <a:latin typeface="+mn-lt"/>
                        </a:rPr>
                        <a:t>27K8</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dirty="0">
                          <a:solidFill>
                            <a:srgbClr val="000000"/>
                          </a:solidFill>
                          <a:effectLst/>
                          <a:latin typeface="+mn-lt"/>
                        </a:rPr>
                        <a:t>Соблюдение пунктуационных норм</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000000"/>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1" i="0" u="none" strike="noStrike" dirty="0">
                          <a:solidFill>
                            <a:srgbClr val="000000"/>
                          </a:solidFill>
                          <a:effectLst/>
                          <a:latin typeface="+mn-lt"/>
                        </a:rPr>
                        <a:t>53</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7374759"/>
                  </a:ext>
                </a:extLst>
              </a:tr>
              <a:tr h="260783">
                <a:tc>
                  <a:txBody>
                    <a:bodyPr/>
                    <a:lstStyle/>
                    <a:p>
                      <a:pPr algn="ctr" fontAlgn="b"/>
                      <a:r>
                        <a:rPr lang="en-US" sz="1200" b="0" i="0" u="none" strike="noStrike">
                          <a:solidFill>
                            <a:srgbClr val="000000"/>
                          </a:solidFill>
                          <a:effectLst/>
                          <a:latin typeface="+mn-lt"/>
                        </a:rPr>
                        <a:t>27K9</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a:solidFill>
                            <a:srgbClr val="000000"/>
                          </a:solidFill>
                          <a:effectLst/>
                          <a:latin typeface="+mn-lt"/>
                        </a:rPr>
                        <a:t>Соблюдение грамматических норм</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000000"/>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1" i="0" u="none" strike="noStrike" dirty="0">
                          <a:solidFill>
                            <a:srgbClr val="000000"/>
                          </a:solidFill>
                          <a:effectLst/>
                          <a:latin typeface="+mn-lt"/>
                        </a:rPr>
                        <a:t>63</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6846465"/>
                  </a:ext>
                </a:extLst>
              </a:tr>
              <a:tr h="175153">
                <a:tc>
                  <a:txBody>
                    <a:bodyPr/>
                    <a:lstStyle/>
                    <a:p>
                      <a:pPr algn="ctr" fontAlgn="b"/>
                      <a:r>
                        <a:rPr lang="en-US" sz="1200" b="0" i="0" u="none" strike="noStrike">
                          <a:solidFill>
                            <a:srgbClr val="000000"/>
                          </a:solidFill>
                          <a:effectLst/>
                          <a:latin typeface="+mn-lt"/>
                        </a:rPr>
                        <a:t>27K10</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a:solidFill>
                            <a:srgbClr val="000000"/>
                          </a:solidFill>
                          <a:effectLst/>
                          <a:latin typeface="+mn-lt"/>
                        </a:rPr>
                        <a:t>Соблюдение речевых норм</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000000"/>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1" i="0" u="none" strike="noStrike" dirty="0">
                          <a:solidFill>
                            <a:srgbClr val="000000"/>
                          </a:solidFill>
                          <a:effectLst/>
                          <a:latin typeface="+mn-lt"/>
                        </a:rPr>
                        <a:t>59</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9416103"/>
                  </a:ext>
                </a:extLst>
              </a:tr>
              <a:tr h="175153">
                <a:tc>
                  <a:txBody>
                    <a:bodyPr/>
                    <a:lstStyle/>
                    <a:p>
                      <a:pPr algn="ctr" fontAlgn="b"/>
                      <a:r>
                        <a:rPr lang="en-US" sz="1200" b="0" i="0" u="none" strike="noStrike" dirty="0">
                          <a:solidFill>
                            <a:srgbClr val="A8246F"/>
                          </a:solidFill>
                          <a:effectLst/>
                          <a:latin typeface="+mn-lt"/>
                        </a:rPr>
                        <a:t>27K11</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dirty="0">
                          <a:solidFill>
                            <a:srgbClr val="A8246F"/>
                          </a:solidFill>
                          <a:effectLst/>
                          <a:latin typeface="+mn-lt"/>
                        </a:rPr>
                        <a:t>Соблюдение этических норм</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A8246F"/>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A8246F"/>
                          </a:solidFill>
                          <a:effectLst/>
                          <a:latin typeface="+mn-lt"/>
                        </a:rPr>
                        <a:t>99</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5298807"/>
                  </a:ext>
                </a:extLst>
              </a:tr>
              <a:tr h="260783">
                <a:tc>
                  <a:txBody>
                    <a:bodyPr/>
                    <a:lstStyle/>
                    <a:p>
                      <a:pPr algn="ctr" fontAlgn="b"/>
                      <a:r>
                        <a:rPr lang="en-US" sz="1200" b="0" i="0" u="none" strike="noStrike">
                          <a:solidFill>
                            <a:srgbClr val="A8246F"/>
                          </a:solidFill>
                          <a:effectLst/>
                          <a:latin typeface="+mn-lt"/>
                        </a:rPr>
                        <a:t>27K12</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200" b="0" i="0" u="none" strike="noStrike">
                          <a:solidFill>
                            <a:srgbClr val="A8246F"/>
                          </a:solidFill>
                          <a:effectLst/>
                          <a:latin typeface="+mn-lt"/>
                        </a:rPr>
                        <a:t>Соблюдение фактологической точности</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A8246F"/>
                          </a:solidFill>
                          <a:effectLst/>
                          <a:latin typeface="+mn-lt"/>
                        </a:rPr>
                        <a:t>Б</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A8246F"/>
                          </a:solidFill>
                          <a:effectLst/>
                          <a:latin typeface="+mn-lt"/>
                        </a:rPr>
                        <a:t>93</a:t>
                      </a:r>
                    </a:p>
                  </a:txBody>
                  <a:tcPr marL="3892" marR="3892" marT="38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0740048"/>
                  </a:ext>
                </a:extLst>
              </a:tr>
            </a:tbl>
          </a:graphicData>
        </a:graphic>
      </p:graphicFrame>
    </p:spTree>
    <p:extLst>
      <p:ext uri="{BB962C8B-B14F-4D97-AF65-F5344CB8AC3E}">
        <p14:creationId xmlns:p14="http://schemas.microsoft.com/office/powerpoint/2010/main" val="24269193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Box 11"/>
          <p:cNvSpPr txBox="1">
            <a:spLocks noChangeArrowheads="1"/>
          </p:cNvSpPr>
          <p:nvPr/>
        </p:nvSpPr>
        <p:spPr bwMode="auto">
          <a:xfrm>
            <a:off x="755650" y="165100"/>
            <a:ext cx="5953125" cy="40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defTabSz="1217613">
              <a:defRPr>
                <a:solidFill>
                  <a:schemeClr val="tx1"/>
                </a:solidFill>
                <a:latin typeface="Arial" panose="020B0604020202020204" pitchFamily="34" charset="0"/>
              </a:defRPr>
            </a:lvl1pPr>
            <a:lvl2pPr marL="742950" indent="-285750" defTabSz="1217613">
              <a:defRPr>
                <a:solidFill>
                  <a:schemeClr val="tx1"/>
                </a:solidFill>
                <a:latin typeface="Arial" panose="020B0604020202020204" pitchFamily="34" charset="0"/>
              </a:defRPr>
            </a:lvl2pPr>
            <a:lvl3pPr marL="1143000" indent="-228600" defTabSz="1217613">
              <a:defRPr>
                <a:solidFill>
                  <a:schemeClr val="tx1"/>
                </a:solidFill>
                <a:latin typeface="Arial" panose="020B0604020202020204" pitchFamily="34" charset="0"/>
              </a:defRPr>
            </a:lvl3pPr>
            <a:lvl4pPr marL="1600200" indent="-228600" defTabSz="1217613">
              <a:defRPr>
                <a:solidFill>
                  <a:schemeClr val="tx1"/>
                </a:solidFill>
                <a:latin typeface="Arial" panose="020B0604020202020204" pitchFamily="34" charset="0"/>
              </a:defRPr>
            </a:lvl4pPr>
            <a:lvl5pPr marL="2057400" indent="-228600" defTabSz="1217613">
              <a:defRPr>
                <a:solidFill>
                  <a:schemeClr val="tx1"/>
                </a:solidFill>
                <a:latin typeface="Arial" panose="020B0604020202020204" pitchFamily="34" charset="0"/>
              </a:defRPr>
            </a:lvl5pPr>
            <a:lvl6pPr marL="2514600" indent="-228600" defTabSz="1217613" eaLnBrk="0" fontAlgn="base" hangingPunct="0">
              <a:spcBef>
                <a:spcPct val="0"/>
              </a:spcBef>
              <a:spcAft>
                <a:spcPct val="0"/>
              </a:spcAft>
              <a:defRPr>
                <a:solidFill>
                  <a:schemeClr val="tx1"/>
                </a:solidFill>
                <a:latin typeface="Arial" panose="020B0604020202020204" pitchFamily="34" charset="0"/>
              </a:defRPr>
            </a:lvl6pPr>
            <a:lvl7pPr marL="2971800" indent="-228600" defTabSz="1217613" eaLnBrk="0" fontAlgn="base" hangingPunct="0">
              <a:spcBef>
                <a:spcPct val="0"/>
              </a:spcBef>
              <a:spcAft>
                <a:spcPct val="0"/>
              </a:spcAft>
              <a:defRPr>
                <a:solidFill>
                  <a:schemeClr val="tx1"/>
                </a:solidFill>
                <a:latin typeface="Arial" panose="020B0604020202020204" pitchFamily="34" charset="0"/>
              </a:defRPr>
            </a:lvl7pPr>
            <a:lvl8pPr marL="3429000" indent="-228600" defTabSz="1217613" eaLnBrk="0" fontAlgn="base" hangingPunct="0">
              <a:spcBef>
                <a:spcPct val="0"/>
              </a:spcBef>
              <a:spcAft>
                <a:spcPct val="0"/>
              </a:spcAft>
              <a:defRPr>
                <a:solidFill>
                  <a:schemeClr val="tx1"/>
                </a:solidFill>
                <a:latin typeface="Arial" panose="020B0604020202020204" pitchFamily="34" charset="0"/>
              </a:defRPr>
            </a:lvl8pPr>
            <a:lvl9pPr marL="3886200" indent="-228600" defTabSz="12176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7613" rtl="0" eaLnBrk="0" fontAlgn="base" latinLnBrk="0" hangingPunct="0">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smtClean="0">
                <a:ln>
                  <a:noFill/>
                </a:ln>
                <a:solidFill>
                  <a:srgbClr val="4A452A"/>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rPr>
              <a:t>ВПР </a:t>
            </a:r>
            <a:r>
              <a:rPr kumimoji="0" lang="ru-RU" altLang="ru-RU" sz="2000" b="1" i="0" u="none" strike="noStrike" kern="1200" cap="none" spc="0" normalizeH="0" baseline="0" noProof="0" dirty="0">
                <a:ln>
                  <a:noFill/>
                </a:ln>
                <a:solidFill>
                  <a:srgbClr val="4A452A"/>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rPr>
              <a:t>ПО РУССКОМУ </a:t>
            </a:r>
            <a:r>
              <a:rPr kumimoji="0" lang="ru-RU" altLang="ru-RU" sz="2000" b="1" i="0" u="none" strike="noStrike" kern="1200" cap="none" spc="0" normalizeH="0" baseline="0" noProof="0" dirty="0" smtClean="0">
                <a:ln>
                  <a:noFill/>
                </a:ln>
                <a:solidFill>
                  <a:srgbClr val="4A452A"/>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rPr>
              <a:t>ЯЗЫКУ</a:t>
            </a:r>
            <a:r>
              <a:rPr kumimoji="0" lang="ru-RU" altLang="ru-RU" sz="2000" b="1" i="0" u="none" strike="noStrike" kern="1200" cap="none" spc="0" normalizeH="0" noProof="0" dirty="0" smtClean="0">
                <a:ln>
                  <a:noFill/>
                </a:ln>
                <a:solidFill>
                  <a:srgbClr val="4A452A"/>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rPr>
              <a:t> –</a:t>
            </a:r>
            <a:r>
              <a:rPr kumimoji="0" lang="ru-RU" altLang="ru-RU" sz="2000" b="1" i="0" u="none" strike="noStrike" kern="1200" cap="none" spc="0" normalizeH="0" baseline="0" noProof="0" dirty="0" smtClean="0">
                <a:ln>
                  <a:noFill/>
                </a:ln>
                <a:solidFill>
                  <a:srgbClr val="4A452A"/>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rPr>
              <a:t> 2024</a:t>
            </a:r>
            <a:endParaRPr kumimoji="0" lang="ru-RU" altLang="ru-RU" sz="2000" b="1" i="0" u="none" strike="noStrike" kern="1200" cap="none" spc="0" normalizeH="0" baseline="0" noProof="0" dirty="0">
              <a:ln>
                <a:noFill/>
              </a:ln>
              <a:solidFill>
                <a:srgbClr val="4A452A"/>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endParaRPr>
          </a:p>
        </p:txBody>
      </p:sp>
      <p:sp>
        <p:nvSpPr>
          <p:cNvPr id="15" name="Прямоугольник 14"/>
          <p:cNvSpPr/>
          <p:nvPr/>
        </p:nvSpPr>
        <p:spPr>
          <a:xfrm>
            <a:off x="901105" y="627534"/>
            <a:ext cx="790575" cy="3492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73863" y="150813"/>
            <a:ext cx="973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Рисунок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2088" y="144463"/>
            <a:ext cx="1182687"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Таблица 1"/>
          <p:cNvGraphicFramePr>
            <a:graphicFrameLocks noGrp="1"/>
          </p:cNvGraphicFramePr>
          <p:nvPr>
            <p:extLst>
              <p:ext uri="{D42A27DB-BD31-4B8C-83A1-F6EECF244321}">
                <p14:modId xmlns:p14="http://schemas.microsoft.com/office/powerpoint/2010/main" val="3195747705"/>
              </p:ext>
            </p:extLst>
          </p:nvPr>
        </p:nvGraphicFramePr>
        <p:xfrm>
          <a:off x="816035" y="1181819"/>
          <a:ext cx="8074324" cy="3644796"/>
        </p:xfrm>
        <a:graphic>
          <a:graphicData uri="http://schemas.openxmlformats.org/drawingml/2006/table">
            <a:tbl>
              <a:tblPr>
                <a:tableStyleId>{5DA37D80-6434-44D0-A028-1B22A696006F}</a:tableStyleId>
              </a:tblPr>
              <a:tblGrid>
                <a:gridCol w="7018282">
                  <a:extLst>
                    <a:ext uri="{9D8B030D-6E8A-4147-A177-3AD203B41FA5}">
                      <a16:colId xmlns:a16="http://schemas.microsoft.com/office/drawing/2014/main" val="3724305712"/>
                    </a:ext>
                  </a:extLst>
                </a:gridCol>
                <a:gridCol w="1056042">
                  <a:extLst>
                    <a:ext uri="{9D8B030D-6E8A-4147-A177-3AD203B41FA5}">
                      <a16:colId xmlns:a16="http://schemas.microsoft.com/office/drawing/2014/main" val="2220862242"/>
                    </a:ext>
                  </a:extLst>
                </a:gridCol>
              </a:tblGrid>
              <a:tr h="645971">
                <a:tc>
                  <a:txBody>
                    <a:bodyPr/>
                    <a:lstStyle/>
                    <a:p>
                      <a:pPr algn="l" fontAlgn="b"/>
                      <a:r>
                        <a:rPr lang="ru-RU" sz="1400" u="none" strike="noStrike" dirty="0">
                          <a:effectLst/>
                        </a:rPr>
                        <a:t>6. Распознавать случаи нарушения грамматических норм русского литературного языка в заданных предложениях и исправлять эти нарушения. Соблюдать основные языковые нормы в устной и письменной речи  </a:t>
                      </a:r>
                      <a:endParaRPr lang="ru-RU" sz="1400" b="0" i="0" u="none" strike="noStrike" dirty="0">
                        <a:solidFill>
                          <a:srgbClr val="000000"/>
                        </a:solidFill>
                        <a:effectLst/>
                        <a:latin typeface="Calibri" panose="020F0502020204030204" pitchFamily="34" charset="0"/>
                      </a:endParaRPr>
                    </a:p>
                  </a:txBody>
                  <a:tcPr marL="5892" marR="5892" marT="5892" marB="0" anchor="b"/>
                </a:tc>
                <a:tc>
                  <a:txBody>
                    <a:bodyPr/>
                    <a:lstStyle/>
                    <a:p>
                      <a:pPr algn="ctr" fontAlgn="b"/>
                      <a:r>
                        <a:rPr lang="ru-RU" sz="1400" u="none" strike="noStrike" dirty="0">
                          <a:effectLst/>
                        </a:rPr>
                        <a:t>45,6</a:t>
                      </a:r>
                      <a:endParaRPr lang="ru-RU" sz="1400" b="0" i="0" u="none" strike="noStrike" dirty="0">
                        <a:solidFill>
                          <a:srgbClr val="000000"/>
                        </a:solidFill>
                        <a:effectLst/>
                        <a:latin typeface="Calibri" panose="020F0502020204030204" pitchFamily="34" charset="0"/>
                      </a:endParaRPr>
                    </a:p>
                  </a:txBody>
                  <a:tcPr marL="5892" marR="5892" marT="5892" marB="0" anchor="b"/>
                </a:tc>
                <a:extLst>
                  <a:ext uri="{0D108BD9-81ED-4DB2-BD59-A6C34878D82A}">
                    <a16:rowId xmlns:a16="http://schemas.microsoft.com/office/drawing/2014/main" val="1122833013"/>
                  </a:ext>
                </a:extLst>
              </a:tr>
              <a:tr h="1489354">
                <a:tc>
                  <a:txBody>
                    <a:bodyPr/>
                    <a:lstStyle/>
                    <a:p>
                      <a:pPr algn="l" fontAlgn="b"/>
                      <a:r>
                        <a:rPr lang="ru-RU" sz="1400" u="none" strike="noStrike" dirty="0">
                          <a:effectLst/>
                        </a:rPr>
                        <a:t>7. Анализировать прочитанный текст с точки зрения его основной мысли; распознавать и  формулировать основную мысль текста в письменной форме, соблюдая нормы построения предложения и словоупотребления. Владеть навыками различных видов чтения (изучающим, ознакомительным, просмотровым) и информационной переработки прочитанного материала;  адекватно понимать тексты различных функционально-смысловых типов речи &lt;…&gt; и функциональных разновидностей языка;  анализировать текст с точки зрения его темы, цели</a:t>
                      </a:r>
                      <a:endParaRPr lang="ru-RU" sz="1400" b="0" i="0" u="none" strike="noStrike" dirty="0">
                        <a:solidFill>
                          <a:srgbClr val="000000"/>
                        </a:solidFill>
                        <a:effectLst/>
                        <a:latin typeface="Calibri" panose="020F0502020204030204" pitchFamily="34" charset="0"/>
                      </a:endParaRPr>
                    </a:p>
                  </a:txBody>
                  <a:tcPr marL="5892" marR="5892" marT="5892" marB="0" anchor="b"/>
                </a:tc>
                <a:tc>
                  <a:txBody>
                    <a:bodyPr/>
                    <a:lstStyle/>
                    <a:p>
                      <a:pPr algn="ctr" fontAlgn="b"/>
                      <a:r>
                        <a:rPr lang="ru-RU" sz="1400" u="none" strike="noStrike" dirty="0">
                          <a:effectLst/>
                        </a:rPr>
                        <a:t>67,1</a:t>
                      </a:r>
                      <a:endParaRPr lang="ru-RU" sz="1400" b="0" i="0" u="none" strike="noStrike" dirty="0">
                        <a:solidFill>
                          <a:srgbClr val="000000"/>
                        </a:solidFill>
                        <a:effectLst/>
                        <a:latin typeface="Calibri" panose="020F0502020204030204" pitchFamily="34" charset="0"/>
                      </a:endParaRPr>
                    </a:p>
                  </a:txBody>
                  <a:tcPr marL="5892" marR="5892" marT="5892" marB="0" anchor="b"/>
                </a:tc>
                <a:extLst>
                  <a:ext uri="{0D108BD9-81ED-4DB2-BD59-A6C34878D82A}">
                    <a16:rowId xmlns:a16="http://schemas.microsoft.com/office/drawing/2014/main" val="1198290095"/>
                  </a:ext>
                </a:extLst>
              </a:tr>
              <a:tr h="1489354">
                <a:tc>
                  <a:txBody>
                    <a:bodyPr/>
                    <a:lstStyle/>
                    <a:p>
                      <a:pPr algn="l" fontAlgn="b"/>
                      <a:r>
                        <a:rPr lang="ru-RU" sz="1400" u="none" strike="noStrike" dirty="0">
                          <a:effectLst/>
                        </a:rPr>
                        <a:t>8. Анализировать прочитанную часть текста с точки зрения ее </a:t>
                      </a:r>
                      <a:r>
                        <a:rPr lang="ru-RU" sz="1400" u="none" strike="noStrike" dirty="0" err="1">
                          <a:effectLst/>
                        </a:rPr>
                        <a:t>микротемы</a:t>
                      </a:r>
                      <a:r>
                        <a:rPr lang="ru-RU" sz="1400" u="none" strike="noStrike" dirty="0">
                          <a:effectLst/>
                        </a:rPr>
                        <a:t>; распознавать и адекватно формулировать </a:t>
                      </a:r>
                      <a:r>
                        <a:rPr lang="ru-RU" sz="1400" u="none" strike="noStrike" dirty="0" err="1">
                          <a:effectLst/>
                        </a:rPr>
                        <a:t>микротему</a:t>
                      </a:r>
                      <a:r>
                        <a:rPr lang="ru-RU" sz="1400" u="none" strike="noStrike" dirty="0">
                          <a:effectLst/>
                        </a:rPr>
                        <a:t> заданного абзаца текста в письменной форме, соблюдая нормы построения предложения и словоупотребления. Владеть навыками различных видов чтения (изучающим, ознакомительным, просмотровым) и информационной переработки прочитанного материала;  адекватно понимать тексты различных функционально-смысловых типов речи &lt;…&gt; и функциональных разновидностей языка</a:t>
                      </a:r>
                      <a:endParaRPr lang="ru-RU" sz="1400" b="0" i="0" u="none" strike="noStrike" dirty="0">
                        <a:solidFill>
                          <a:srgbClr val="000000"/>
                        </a:solidFill>
                        <a:effectLst/>
                        <a:latin typeface="Calibri" panose="020F0502020204030204" pitchFamily="34" charset="0"/>
                      </a:endParaRPr>
                    </a:p>
                  </a:txBody>
                  <a:tcPr marL="5892" marR="5892" marT="5892" marB="0" anchor="b"/>
                </a:tc>
                <a:tc>
                  <a:txBody>
                    <a:bodyPr/>
                    <a:lstStyle/>
                    <a:p>
                      <a:pPr algn="ctr" fontAlgn="b"/>
                      <a:r>
                        <a:rPr lang="ru-RU" sz="1400" u="none" strike="noStrike" dirty="0">
                          <a:effectLst/>
                        </a:rPr>
                        <a:t>58,3</a:t>
                      </a:r>
                      <a:endParaRPr lang="ru-RU" sz="1400" b="0" i="0" u="none" strike="noStrike" dirty="0">
                        <a:solidFill>
                          <a:srgbClr val="000000"/>
                        </a:solidFill>
                        <a:effectLst/>
                        <a:latin typeface="Calibri" panose="020F0502020204030204" pitchFamily="34" charset="0"/>
                      </a:endParaRPr>
                    </a:p>
                  </a:txBody>
                  <a:tcPr marL="5892" marR="5892" marT="5892" marB="0" anchor="b"/>
                </a:tc>
                <a:extLst>
                  <a:ext uri="{0D108BD9-81ED-4DB2-BD59-A6C34878D82A}">
                    <a16:rowId xmlns:a16="http://schemas.microsoft.com/office/drawing/2014/main" val="3459823451"/>
                  </a:ext>
                </a:extLst>
              </a:tr>
            </a:tbl>
          </a:graphicData>
        </a:graphic>
      </p:graphicFrame>
      <p:sp>
        <p:nvSpPr>
          <p:cNvPr id="3" name="TextBox 2"/>
          <p:cNvSpPr txBox="1"/>
          <p:nvPr/>
        </p:nvSpPr>
        <p:spPr>
          <a:xfrm>
            <a:off x="1039091" y="784486"/>
            <a:ext cx="1817805" cy="300082"/>
          </a:xfrm>
          <a:prstGeom prst="rect">
            <a:avLst/>
          </a:prstGeom>
          <a:noFill/>
        </p:spPr>
        <p:txBody>
          <a:bodyPr wrap="none" rtlCol="0">
            <a:spAutoFit/>
          </a:bodyPr>
          <a:lstStyle/>
          <a:p>
            <a:r>
              <a:rPr lang="ru-RU" i="1" dirty="0" smtClean="0"/>
              <a:t>Пример 1-го района</a:t>
            </a:r>
            <a:endParaRPr lang="ru-RU" i="1" dirty="0"/>
          </a:p>
        </p:txBody>
      </p:sp>
    </p:spTree>
    <p:extLst>
      <p:ext uri="{BB962C8B-B14F-4D97-AF65-F5344CB8AC3E}">
        <p14:creationId xmlns:p14="http://schemas.microsoft.com/office/powerpoint/2010/main" val="39506227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3"/>
          <p:cNvGrpSpPr>
            <a:grpSpLocks/>
          </p:cNvGrpSpPr>
          <p:nvPr/>
        </p:nvGrpSpPr>
        <p:grpSpPr bwMode="auto">
          <a:xfrm>
            <a:off x="7380288" y="123478"/>
            <a:ext cx="1665287" cy="523875"/>
            <a:chOff x="9859986" y="137643"/>
            <a:chExt cx="2220118" cy="699050"/>
          </a:xfrm>
        </p:grpSpPr>
        <p:pic>
          <p:nvPicPr>
            <p:cNvPr id="4" name="Рисунок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59986" y="144509"/>
              <a:ext cx="972390" cy="68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98037" y="137643"/>
              <a:ext cx="1182067" cy="6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8"/>
          <p:cNvSpPr txBox="1">
            <a:spLocks noChangeArrowheads="1"/>
          </p:cNvSpPr>
          <p:nvPr/>
        </p:nvSpPr>
        <p:spPr bwMode="auto">
          <a:xfrm>
            <a:off x="755650" y="-20538"/>
            <a:ext cx="59531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defTabSz="1217613">
              <a:defRPr>
                <a:solidFill>
                  <a:schemeClr val="tx1"/>
                </a:solidFill>
                <a:latin typeface="Arial" panose="020B0604020202020204" pitchFamily="34" charset="0"/>
              </a:defRPr>
            </a:lvl1pPr>
            <a:lvl2pPr marL="742950" indent="-285750" defTabSz="1217613">
              <a:defRPr>
                <a:solidFill>
                  <a:schemeClr val="tx1"/>
                </a:solidFill>
                <a:latin typeface="Arial" panose="020B0604020202020204" pitchFamily="34" charset="0"/>
              </a:defRPr>
            </a:lvl2pPr>
            <a:lvl3pPr marL="1143000" indent="-228600" defTabSz="1217613">
              <a:defRPr>
                <a:solidFill>
                  <a:schemeClr val="tx1"/>
                </a:solidFill>
                <a:latin typeface="Arial" panose="020B0604020202020204" pitchFamily="34" charset="0"/>
              </a:defRPr>
            </a:lvl3pPr>
            <a:lvl4pPr marL="1600200" indent="-228600" defTabSz="1217613">
              <a:defRPr>
                <a:solidFill>
                  <a:schemeClr val="tx1"/>
                </a:solidFill>
                <a:latin typeface="Arial" panose="020B0604020202020204" pitchFamily="34" charset="0"/>
              </a:defRPr>
            </a:lvl4pPr>
            <a:lvl5pPr marL="2057400" indent="-228600" defTabSz="1217613">
              <a:defRPr>
                <a:solidFill>
                  <a:schemeClr val="tx1"/>
                </a:solidFill>
                <a:latin typeface="Arial" panose="020B0604020202020204" pitchFamily="34" charset="0"/>
              </a:defRPr>
            </a:lvl5pPr>
            <a:lvl6pPr marL="2514600" indent="-228600" defTabSz="1217613" eaLnBrk="0" fontAlgn="base" hangingPunct="0">
              <a:spcBef>
                <a:spcPct val="0"/>
              </a:spcBef>
              <a:spcAft>
                <a:spcPct val="0"/>
              </a:spcAft>
              <a:defRPr>
                <a:solidFill>
                  <a:schemeClr val="tx1"/>
                </a:solidFill>
                <a:latin typeface="Arial" panose="020B0604020202020204" pitchFamily="34" charset="0"/>
              </a:defRPr>
            </a:lvl6pPr>
            <a:lvl7pPr marL="2971800" indent="-228600" defTabSz="1217613" eaLnBrk="0" fontAlgn="base" hangingPunct="0">
              <a:spcBef>
                <a:spcPct val="0"/>
              </a:spcBef>
              <a:spcAft>
                <a:spcPct val="0"/>
              </a:spcAft>
              <a:defRPr>
                <a:solidFill>
                  <a:schemeClr val="tx1"/>
                </a:solidFill>
                <a:latin typeface="Arial" panose="020B0604020202020204" pitchFamily="34" charset="0"/>
              </a:defRPr>
            </a:lvl7pPr>
            <a:lvl8pPr marL="3429000" indent="-228600" defTabSz="1217613" eaLnBrk="0" fontAlgn="base" hangingPunct="0">
              <a:spcBef>
                <a:spcPct val="0"/>
              </a:spcBef>
              <a:spcAft>
                <a:spcPct val="0"/>
              </a:spcAft>
              <a:defRPr>
                <a:solidFill>
                  <a:schemeClr val="tx1"/>
                </a:solidFill>
                <a:latin typeface="Arial" panose="020B0604020202020204" pitchFamily="34" charset="0"/>
              </a:defRPr>
            </a:lvl8pPr>
            <a:lvl9pPr marL="3886200" indent="-228600" defTabSz="12176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7613" rtl="0" eaLnBrk="0" fontAlgn="base" latinLnBrk="0" hangingPunct="0">
              <a:lnSpc>
                <a:spcPct val="100000"/>
              </a:lnSpc>
              <a:spcBef>
                <a:spcPct val="0"/>
              </a:spcBef>
              <a:spcAft>
                <a:spcPct val="0"/>
              </a:spcAft>
              <a:buClrTx/>
              <a:buSzTx/>
              <a:buFontTx/>
              <a:buNone/>
              <a:tabLst/>
              <a:defRPr/>
            </a:pPr>
            <a:r>
              <a:rPr kumimoji="0" lang="ru-RU" altLang="ru-RU" sz="1800" b="1" i="0" u="none" strike="noStrike" kern="1200" cap="none" spc="0" normalizeH="0" baseline="0" noProof="0" dirty="0" smtClean="0">
                <a:ln>
                  <a:noFill/>
                </a:ln>
                <a:solidFill>
                  <a:srgbClr val="4A452A"/>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rPr>
              <a:t>Анализ выполнения заданий, 2023-2024 гг.</a:t>
            </a:r>
            <a:endParaRPr kumimoji="0" lang="ru-RU" altLang="ru-RU" sz="1800" b="1" i="0" u="none" strike="noStrike" kern="1200" cap="none" spc="0" normalizeH="0" baseline="0" noProof="0" dirty="0">
              <a:ln>
                <a:noFill/>
              </a:ln>
              <a:solidFill>
                <a:srgbClr val="4A452A"/>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endParaRPr>
          </a:p>
          <a:p>
            <a:pPr marL="0" marR="0" lvl="0" indent="0" algn="l" defTabSz="1217613" rtl="0" eaLnBrk="0" fontAlgn="base" latinLnBrk="0" hangingPunct="0">
              <a:lnSpc>
                <a:spcPct val="100000"/>
              </a:lnSpc>
              <a:spcBef>
                <a:spcPct val="0"/>
              </a:spcBef>
              <a:spcAft>
                <a:spcPct val="0"/>
              </a:spcAft>
              <a:buClrTx/>
              <a:buSzTx/>
              <a:buFontTx/>
              <a:buNone/>
              <a:tabLst/>
              <a:defRPr/>
            </a:pPr>
            <a:r>
              <a:rPr kumimoji="0" lang="ru-RU" altLang="ru-RU" sz="1800" b="1" i="0" u="none" strike="noStrike" kern="1200" cap="none" spc="0" normalizeH="0" baseline="0" noProof="0" dirty="0" smtClean="0">
                <a:ln>
                  <a:noFill/>
                </a:ln>
                <a:solidFill>
                  <a:srgbClr val="BB9C58"/>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rPr>
              <a:t>ОГЭ. Русский язык </a:t>
            </a:r>
            <a:endParaRPr kumimoji="0" lang="ru-RU" altLang="ru-RU" sz="1800" b="1" i="0" u="none" strike="noStrike" kern="1200" cap="none" spc="0" normalizeH="0" baseline="0" noProof="0" dirty="0">
              <a:ln>
                <a:noFill/>
              </a:ln>
              <a:solidFill>
                <a:srgbClr val="BB9C58"/>
              </a:solidFill>
              <a:effectLst>
                <a:outerShdw blurRad="38100" dist="38100" dir="2700000" algn="tl">
                  <a:srgbClr val="000000">
                    <a:alpha val="43137"/>
                  </a:srgbClr>
                </a:outerShdw>
              </a:effectLst>
              <a:uLnTx/>
              <a:uFillTx/>
              <a:latin typeface="Arial" panose="020B0604020202020204" pitchFamily="34" charset="0"/>
              <a:ea typeface="+mn-ea"/>
              <a:cs typeface="Times New Roman" panose="02020603050405020304" pitchFamily="18"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3525035039"/>
              </p:ext>
            </p:extLst>
          </p:nvPr>
        </p:nvGraphicFramePr>
        <p:xfrm>
          <a:off x="648603" y="636424"/>
          <a:ext cx="8315885" cy="4455606"/>
        </p:xfrm>
        <a:graphic>
          <a:graphicData uri="http://schemas.openxmlformats.org/drawingml/2006/table">
            <a:tbl>
              <a:tblPr>
                <a:tableStyleId>{5C22544A-7EE6-4342-B048-85BDC9FD1C3A}</a:tableStyleId>
              </a:tblPr>
              <a:tblGrid>
                <a:gridCol w="398455">
                  <a:extLst>
                    <a:ext uri="{9D8B030D-6E8A-4147-A177-3AD203B41FA5}">
                      <a16:colId xmlns:a16="http://schemas.microsoft.com/office/drawing/2014/main" val="20000"/>
                    </a:ext>
                  </a:extLst>
                </a:gridCol>
                <a:gridCol w="6827875">
                  <a:extLst>
                    <a:ext uri="{9D8B030D-6E8A-4147-A177-3AD203B41FA5}">
                      <a16:colId xmlns:a16="http://schemas.microsoft.com/office/drawing/2014/main" val="2638977653"/>
                    </a:ext>
                  </a:extLst>
                </a:gridCol>
                <a:gridCol w="653733">
                  <a:extLst>
                    <a:ext uri="{9D8B030D-6E8A-4147-A177-3AD203B41FA5}">
                      <a16:colId xmlns:a16="http://schemas.microsoft.com/office/drawing/2014/main" val="3673015256"/>
                    </a:ext>
                  </a:extLst>
                </a:gridCol>
                <a:gridCol w="435822">
                  <a:extLst>
                    <a:ext uri="{9D8B030D-6E8A-4147-A177-3AD203B41FA5}">
                      <a16:colId xmlns:a16="http://schemas.microsoft.com/office/drawing/2014/main" val="2017332148"/>
                    </a:ext>
                  </a:extLst>
                </a:gridCol>
              </a:tblGrid>
              <a:tr h="243651">
                <a:tc gridSpan="2">
                  <a:txBody>
                    <a:bodyPr/>
                    <a:lstStyle/>
                    <a:p>
                      <a:pPr marL="72000" algn="ctr" fontAlgn="b"/>
                      <a:r>
                        <a:rPr lang="ru-RU" sz="950" b="1" i="0" u="none" strike="noStrike" baseline="0" dirty="0" smtClean="0">
                          <a:solidFill>
                            <a:schemeClr val="bg1"/>
                          </a:solidFill>
                          <a:effectLst/>
                          <a:latin typeface="+mn-lt"/>
                        </a:rPr>
                        <a:t>Содержание анализируемого вопроса</a:t>
                      </a:r>
                      <a:endParaRPr lang="ru-RU" sz="950" b="1" i="0" u="none" strike="noStrike" baseline="0" dirty="0">
                        <a:solidFill>
                          <a:schemeClr val="bg1"/>
                        </a:solidFill>
                        <a:effectLst/>
                        <a:latin typeface="+mn-lt"/>
                      </a:endParaRPr>
                    </a:p>
                  </a:txBody>
                  <a:tcPr marL="3321" marR="3321" marT="3321" marB="0" anchor="ctr">
                    <a:solidFill>
                      <a:srgbClr val="002060"/>
                    </a:solidFill>
                  </a:tcPr>
                </a:tc>
                <a:tc hMerge="1">
                  <a:txBody>
                    <a:bodyPr/>
                    <a:lstStyle/>
                    <a:p>
                      <a:pPr marL="72000" algn="ctr" fontAlgn="b"/>
                      <a:endParaRPr lang="ru-RU" sz="950" b="1" i="0" u="none" strike="noStrike" baseline="0" dirty="0">
                        <a:solidFill>
                          <a:schemeClr val="bg1"/>
                        </a:solidFill>
                        <a:effectLst/>
                        <a:latin typeface="+mn-lt"/>
                      </a:endParaRPr>
                    </a:p>
                  </a:txBody>
                  <a:tcPr marL="3321" marR="3321" marT="3321" marB="0" anchor="ctr">
                    <a:solidFill>
                      <a:srgbClr val="002060"/>
                    </a:solidFill>
                  </a:tcPr>
                </a:tc>
                <a:tc>
                  <a:txBody>
                    <a:bodyPr/>
                    <a:lstStyle/>
                    <a:p>
                      <a:pPr marL="72000" algn="ctr" fontAlgn="b"/>
                      <a:r>
                        <a:rPr lang="ru-RU" sz="950" b="1" i="0" u="none" strike="noStrike" baseline="0" dirty="0" smtClean="0">
                          <a:solidFill>
                            <a:schemeClr val="bg1"/>
                          </a:solidFill>
                          <a:effectLst/>
                          <a:latin typeface="+mn-lt"/>
                        </a:rPr>
                        <a:t>2023</a:t>
                      </a:r>
                      <a:endParaRPr lang="ru-RU" sz="950" b="1" i="0" u="none" strike="noStrike" baseline="0" dirty="0">
                        <a:solidFill>
                          <a:schemeClr val="bg1"/>
                        </a:solidFill>
                        <a:effectLst/>
                        <a:latin typeface="+mn-lt"/>
                      </a:endParaRPr>
                    </a:p>
                  </a:txBody>
                  <a:tcPr marL="3321" marR="3321" marT="3321" marB="0" anchor="ctr">
                    <a:solidFill>
                      <a:srgbClr val="002060"/>
                    </a:solidFill>
                  </a:tcPr>
                </a:tc>
                <a:tc>
                  <a:txBody>
                    <a:bodyPr/>
                    <a:lstStyle/>
                    <a:p>
                      <a:pPr marL="72000" algn="ctr" fontAlgn="b"/>
                      <a:r>
                        <a:rPr lang="ru-RU" sz="950" b="1" i="0" u="none" strike="noStrike" baseline="0" dirty="0" smtClean="0">
                          <a:solidFill>
                            <a:schemeClr val="bg1"/>
                          </a:solidFill>
                          <a:effectLst/>
                          <a:latin typeface="+mn-lt"/>
                        </a:rPr>
                        <a:t>2024</a:t>
                      </a:r>
                      <a:endParaRPr lang="ru-RU" sz="950" b="1" i="0" u="none" strike="noStrike" baseline="0" dirty="0">
                        <a:solidFill>
                          <a:schemeClr val="bg1"/>
                        </a:solidFill>
                        <a:effectLst/>
                        <a:latin typeface="+mn-lt"/>
                      </a:endParaRPr>
                    </a:p>
                  </a:txBody>
                  <a:tcPr marL="3321" marR="3321" marT="3321" marB="0" anchor="ctr">
                    <a:solidFill>
                      <a:srgbClr val="002060"/>
                    </a:solidFill>
                  </a:tcPr>
                </a:tc>
                <a:extLst>
                  <a:ext uri="{0D108BD9-81ED-4DB2-BD59-A6C34878D82A}">
                    <a16:rowId xmlns:a16="http://schemas.microsoft.com/office/drawing/2014/main" val="3000999612"/>
                  </a:ext>
                </a:extLst>
              </a:tr>
              <a:tr h="147445">
                <a:tc rowSpan="4">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3">
                  <a:txBody>
                    <a:bodyPr/>
                    <a:lstStyle/>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Изложение содержания прослушанного или прочитанного текста (подробное, сжатое, выборочное).</a:t>
                      </a:r>
                    </a:p>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Сжатое изложение содержания прослушанного текста.</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pPr marL="72000" algn="ctr" fontAlgn="b"/>
                      <a:endParaRPr lang="ru-RU" sz="950" b="0" i="0" u="none" strike="noStrike" baseline="0" dirty="0">
                        <a:solidFill>
                          <a:srgbClr val="000000"/>
                        </a:solidFill>
                        <a:effectLst/>
                        <a:latin typeface="Calibri" panose="020F0502020204030204" pitchFamily="34" charset="0"/>
                      </a:endParaRPr>
                    </a:p>
                  </a:txBody>
                  <a:tcPr marL="1187" marR="1187" marT="1187" marB="0" anchor="ctr"/>
                </a:tc>
                <a:tc hMerge="1">
                  <a:txBody>
                    <a:bodyPr/>
                    <a:lstStyle/>
                    <a:p>
                      <a:pPr marL="72000" algn="ctr" fontAlgn="b"/>
                      <a:endParaRPr lang="ru-RU" sz="950" b="0" i="0" u="none" strike="noStrike" baseline="0" dirty="0">
                        <a:solidFill>
                          <a:srgbClr val="000000"/>
                        </a:solidFill>
                        <a:effectLst/>
                        <a:latin typeface="Calibri" panose="020F0502020204030204" pitchFamily="34" charset="0"/>
                      </a:endParaRPr>
                    </a:p>
                  </a:txBody>
                  <a:tcPr marL="1187" marR="1187" marT="1187" marB="0" anchor="ctr"/>
                </a:tc>
                <a:extLst>
                  <a:ext uri="{0D108BD9-81ED-4DB2-BD59-A6C34878D82A}">
                    <a16:rowId xmlns:a16="http://schemas.microsoft.com/office/drawing/2014/main" val="2915312739"/>
                  </a:ext>
                </a:extLst>
              </a:tr>
              <a:tr h="147445">
                <a:tc vMerge="1">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ИК</a:t>
                      </a:r>
                      <a:r>
                        <a:rPr lang="ru-RU" sz="95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Содержание изложения</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91,77</a:t>
                      </a:r>
                    </a:p>
                  </a:txBody>
                  <a:tcPr marL="9525" marR="9525" marT="9525" marB="0" anchor="b"/>
                </a:tc>
                <a:tc>
                  <a:txBody>
                    <a:bodyPr/>
                    <a:lstStyle/>
                    <a:p>
                      <a:pPr marL="0" algn="ctr" defTabSz="914378" rtl="0" eaLnBrk="1" fontAlgn="b" latinLnBrk="0" hangingPunct="1"/>
                      <a:r>
                        <a:rPr lang="ru-RU" sz="95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88,39</a:t>
                      </a:r>
                    </a:p>
                  </a:txBody>
                  <a:tcPr marL="9525" marR="9525" marT="9525" marB="0" anchor="b"/>
                </a:tc>
                <a:extLst>
                  <a:ext uri="{0D108BD9-81ED-4DB2-BD59-A6C34878D82A}">
                    <a16:rowId xmlns:a16="http://schemas.microsoft.com/office/drawing/2014/main" val="3140075995"/>
                  </a:ext>
                </a:extLst>
              </a:tr>
              <a:tr h="63869">
                <a:tc vMerge="1">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ИК</a:t>
                      </a:r>
                      <a:r>
                        <a:rPr lang="ru-RU" sz="95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Сжатие исходного текста</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89,11</a:t>
                      </a:r>
                    </a:p>
                  </a:txBody>
                  <a:tcPr marL="9525" marR="9525" marT="9525" marB="0" anchor="b"/>
                </a:tc>
                <a:tc>
                  <a:txBody>
                    <a:bodyPr/>
                    <a:lstStyle/>
                    <a:p>
                      <a:pPr marL="0" algn="ctr" defTabSz="914378" rtl="0" eaLnBrk="1" fontAlgn="b" latinLnBrk="0" hangingPunct="1"/>
                      <a:r>
                        <a:rPr lang="ru-RU" sz="95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87,47</a:t>
                      </a:r>
                    </a:p>
                  </a:txBody>
                  <a:tcPr marL="9525" marR="9525" marT="9525" marB="0" anchor="b"/>
                </a:tc>
                <a:extLst>
                  <a:ext uri="{0D108BD9-81ED-4DB2-BD59-A6C34878D82A}">
                    <a16:rowId xmlns:a16="http://schemas.microsoft.com/office/drawing/2014/main" val="1193965027"/>
                  </a:ext>
                </a:extLst>
              </a:tr>
              <a:tr h="84763">
                <a:tc vMerge="1">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ИК</a:t>
                      </a:r>
                      <a:r>
                        <a:rPr lang="ru-RU" sz="95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Смысловая цельность, речевая связность и последовательность изложения</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85,29</a:t>
                      </a:r>
                    </a:p>
                  </a:txBody>
                  <a:tcPr marL="9525" marR="9525" marT="9525" marB="0" anchor="b"/>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81,79</a:t>
                      </a:r>
                    </a:p>
                  </a:txBody>
                  <a:tcPr marL="9525" marR="9525" marT="9525" marB="0" anchor="b"/>
                </a:tc>
                <a:extLst>
                  <a:ext uri="{0D108BD9-81ED-4DB2-BD59-A6C34878D82A}">
                    <a16:rowId xmlns:a16="http://schemas.microsoft.com/office/drawing/2014/main" val="1775903092"/>
                  </a:ext>
                </a:extLst>
              </a:tr>
              <a:tr h="168339">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Синтаксический анализ простого и сложного предложения    </a:t>
                      </a:r>
                      <a:r>
                        <a:rPr lang="ru-RU" sz="950" kern="12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Синтаксический анализ предложений.</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75,06</a:t>
                      </a:r>
                    </a:p>
                  </a:txBody>
                  <a:tcPr marL="9525" marR="9525" marT="9525" marB="0" anchor="b"/>
                </a:tc>
                <a:tc>
                  <a:txBody>
                    <a:bodyPr/>
                    <a:lstStyle/>
                    <a:p>
                      <a:pPr marL="0" algn="ctr" defTabSz="914378" rtl="0" eaLnBrk="1" fontAlgn="b" latinLnBrk="0" hangingPunct="1"/>
                      <a:r>
                        <a:rPr lang="ru-RU" sz="95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88,65</a:t>
                      </a:r>
                    </a:p>
                  </a:txBody>
                  <a:tcPr marL="9525" marR="9525" marT="9525" marB="0" anchor="b"/>
                </a:tc>
                <a:extLst>
                  <a:ext uri="{0D108BD9-81ED-4DB2-BD59-A6C34878D82A}">
                    <a16:rowId xmlns:a16="http://schemas.microsoft.com/office/drawing/2014/main" val="348523310"/>
                  </a:ext>
                </a:extLst>
              </a:tr>
              <a:tr h="168339">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Пунктуационный анализ предложения.</a:t>
                      </a:r>
                    </a:p>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950" kern="12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Синтаксический анализ предложений.</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87,53</a:t>
                      </a:r>
                    </a:p>
                  </a:txBody>
                  <a:tcPr marL="9525" marR="9525" marT="9525" marB="0" anchor="b"/>
                </a:tc>
                <a:tc>
                  <a:txBody>
                    <a:bodyPr/>
                    <a:lstStyle/>
                    <a:p>
                      <a:pPr marL="0" algn="ctr" defTabSz="914378" rtl="0" eaLnBrk="1" fontAlgn="b" latinLnBrk="0" hangingPunct="1"/>
                      <a:r>
                        <a:rPr lang="ru-RU" sz="95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85,75</a:t>
                      </a:r>
                    </a:p>
                  </a:txBody>
                  <a:tcPr marL="9525" marR="9525" marT="9525" marB="0" anchor="b"/>
                </a:tc>
                <a:extLst>
                  <a:ext uri="{0D108BD9-81ED-4DB2-BD59-A6C34878D82A}">
                    <a16:rowId xmlns:a16="http://schemas.microsoft.com/office/drawing/2014/main" val="10006"/>
                  </a:ext>
                </a:extLst>
              </a:tr>
              <a:tr h="168339">
                <a:tc>
                  <a:txBody>
                    <a:bodyPr/>
                    <a:lstStyle/>
                    <a:p>
                      <a:pPr algn="just"/>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Виды подчинительной связи в словосочетании.</a:t>
                      </a:r>
                    </a:p>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Пунктуационный анализ предложений</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96,76</a:t>
                      </a:r>
                    </a:p>
                  </a:txBody>
                  <a:tcPr marL="9525" marR="9525" marT="9525" marB="0" anchor="b"/>
                </a:tc>
                <a:tc>
                  <a:txBody>
                    <a:bodyPr/>
                    <a:lstStyle/>
                    <a:p>
                      <a:pPr marL="0" algn="ctr" defTabSz="914378" rtl="0" eaLnBrk="1" fontAlgn="b" latinLnBrk="0" hangingPunct="1"/>
                      <a:r>
                        <a:rPr lang="ru-RU" sz="95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84,70</a:t>
                      </a:r>
                    </a:p>
                  </a:txBody>
                  <a:tcPr marL="9525" marR="9525" marT="9525" marB="0" anchor="b"/>
                </a:tc>
                <a:extLst>
                  <a:ext uri="{0D108BD9-81ED-4DB2-BD59-A6C34878D82A}">
                    <a16:rowId xmlns:a16="http://schemas.microsoft.com/office/drawing/2014/main" val="10007"/>
                  </a:ext>
                </a:extLst>
              </a:tr>
              <a:tr h="168339">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Орфографический анализ слова.</a:t>
                      </a:r>
                    </a:p>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Пунктуационный анализ предложений</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81,30</a:t>
                      </a:r>
                    </a:p>
                  </a:txBody>
                  <a:tcPr marL="9525" marR="9525" marT="9525" marB="0" anchor="b"/>
                </a:tc>
                <a:tc>
                  <a:txBody>
                    <a:bodyPr/>
                    <a:lstStyle/>
                    <a:p>
                      <a:pPr marL="0" algn="ctr" defTabSz="914378" rtl="0" eaLnBrk="1" fontAlgn="b" latinLnBrk="0" hangingPunct="1"/>
                      <a:r>
                        <a:rPr lang="ru-RU" sz="95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77,57</a:t>
                      </a:r>
                    </a:p>
                  </a:txBody>
                  <a:tcPr marL="9525" marR="9525" marT="9525" marB="0" anchor="b"/>
                </a:tc>
                <a:extLst>
                  <a:ext uri="{0D108BD9-81ED-4DB2-BD59-A6C34878D82A}">
                    <a16:rowId xmlns:a16="http://schemas.microsoft.com/office/drawing/2014/main" val="10008"/>
                  </a:ext>
                </a:extLst>
              </a:tr>
              <a:tr h="168339">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Анализ текста.</a:t>
                      </a:r>
                    </a:p>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Орфографический анализ слов</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79,30</a:t>
                      </a:r>
                    </a:p>
                  </a:txBody>
                  <a:tcPr marL="9525" marR="9525" marT="9525" marB="0" anchor="b"/>
                </a:tc>
                <a:tc>
                  <a:txBody>
                    <a:bodyPr/>
                    <a:lstStyle/>
                    <a:p>
                      <a:pPr marL="0" algn="ctr" defTabSz="914378" rtl="0" eaLnBrk="1" fontAlgn="b" latinLnBrk="0" hangingPunct="1"/>
                      <a:r>
                        <a:rPr lang="ru-RU" sz="95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79,42</a:t>
                      </a:r>
                    </a:p>
                  </a:txBody>
                  <a:tcPr marL="9525" marR="9525" marT="9525" marB="0" anchor="b"/>
                </a:tc>
                <a:extLst>
                  <a:ext uri="{0D108BD9-81ED-4DB2-BD59-A6C34878D82A}">
                    <a16:rowId xmlns:a16="http://schemas.microsoft.com/office/drawing/2014/main" val="10009"/>
                  </a:ext>
                </a:extLst>
              </a:tr>
              <a:tr h="168339">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Основные изобразительно-выразительные средства русского языка и речи, их использование в речи (метафора, эпитет, сравнение, гипербола, олицетворение и другие).</a:t>
                      </a:r>
                    </a:p>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Орфографический анализ слов</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83,54</a:t>
                      </a:r>
                    </a:p>
                  </a:txBody>
                  <a:tcPr marL="9525" marR="9525" marT="9525" marB="0" anchor="b"/>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76,78</a:t>
                      </a:r>
                    </a:p>
                  </a:txBody>
                  <a:tcPr marL="9525" marR="9525" marT="9525" marB="0" anchor="b"/>
                </a:tc>
                <a:extLst>
                  <a:ext uri="{0D108BD9-81ED-4DB2-BD59-A6C34878D82A}">
                    <a16:rowId xmlns:a16="http://schemas.microsoft.com/office/drawing/2014/main" val="10010"/>
                  </a:ext>
                </a:extLst>
              </a:tr>
              <a:tr h="168339">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Лексический анализ слова.</a:t>
                      </a:r>
                    </a:p>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Основные грамматические (морфологические) нормы современного русского литературного языка</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97,51</a:t>
                      </a:r>
                    </a:p>
                  </a:txBody>
                  <a:tcPr marL="9525" marR="9525" marT="9525" marB="0" anchor="b"/>
                </a:tc>
                <a:tc>
                  <a:txBody>
                    <a:bodyPr/>
                    <a:lstStyle/>
                    <a:p>
                      <a:pPr marL="0" algn="ctr" defTabSz="914378" rtl="0" eaLnBrk="1" fontAlgn="b" latinLnBrk="0" hangingPunct="1"/>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97,89</a:t>
                      </a:r>
                    </a:p>
                  </a:txBody>
                  <a:tcPr marL="9525" marR="9525" marT="9525" marB="0" anchor="b"/>
                </a:tc>
                <a:extLst>
                  <a:ext uri="{0D108BD9-81ED-4DB2-BD59-A6C34878D82A}">
                    <a16:rowId xmlns:a16="http://schemas.microsoft.com/office/drawing/2014/main" val="10011"/>
                  </a:ext>
                </a:extLst>
              </a:tr>
              <a:tr h="168339">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Написание сочинений, писем, текстов иных жанров.</a:t>
                      </a:r>
                    </a:p>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Грамматическая синонимия словосочетаний.</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2000" algn="ctr" fontAlgn="b"/>
                      <a:r>
                        <a:rPr lang="ru-RU" sz="5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процент представлен на следующем слайде</a:t>
                      </a:r>
                      <a:endParaRPr lang="ru-RU" sz="5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87" marR="1187" marT="1187" marB="0" anchor="ctr"/>
                </a:tc>
                <a:tc>
                  <a:txBody>
                    <a:bodyPr/>
                    <a:lstStyle/>
                    <a:p>
                      <a:pPr algn="ctr" fontAlgn="b"/>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96,31</a:t>
                      </a:r>
                    </a:p>
                  </a:txBody>
                  <a:tcPr marL="9525" marR="9525" marT="9525" marB="0" anchor="ctr"/>
                </a:tc>
                <a:extLst>
                  <a:ext uri="{0D108BD9-81ED-4DB2-BD59-A6C34878D82A}">
                    <a16:rowId xmlns:a16="http://schemas.microsoft.com/office/drawing/2014/main" val="10012"/>
                  </a:ext>
                </a:extLst>
              </a:tr>
              <a:tr h="168339">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b="1"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950" b="1" kern="12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950" b="1"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b="1"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Смысловой анализ текста.</a:t>
                      </a:r>
                      <a:endParaRPr lang="ru-RU" sz="95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2000" algn="ctr" fontAlgn="b"/>
                      <a:r>
                        <a:rPr lang="ru-RU" sz="950" b="1" i="0" u="none" strike="noStrike" baseline="0" dirty="0" smtClean="0">
                          <a:solidFill>
                            <a:srgbClr val="000000"/>
                          </a:solidFill>
                          <a:effectLst/>
                          <a:latin typeface="Calibri" panose="020F0502020204030204" pitchFamily="34" charset="0"/>
                        </a:rPr>
                        <a:t>-</a:t>
                      </a:r>
                      <a:endParaRPr lang="ru-RU" sz="950" b="1" i="0" u="none" strike="noStrike" baseline="0" dirty="0">
                        <a:solidFill>
                          <a:srgbClr val="000000"/>
                        </a:solidFill>
                        <a:effectLst/>
                        <a:latin typeface="Calibri" panose="020F0502020204030204" pitchFamily="34" charset="0"/>
                      </a:endParaRPr>
                    </a:p>
                  </a:txBody>
                  <a:tcPr marL="1187" marR="1187" marT="1187" marB="0" anchor="ctr"/>
                </a:tc>
                <a:tc>
                  <a:txBody>
                    <a:bodyPr/>
                    <a:lstStyle/>
                    <a:p>
                      <a:pPr algn="ctr" fontAlgn="b"/>
                      <a:r>
                        <a:rPr lang="ru-RU" sz="95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89,18</a:t>
                      </a:r>
                    </a:p>
                  </a:txBody>
                  <a:tcPr marL="9525" marR="9525" marT="9525" marB="0" anchor="ctr"/>
                </a:tc>
                <a:extLst>
                  <a:ext uri="{0D108BD9-81ED-4DB2-BD59-A6C34878D82A}">
                    <a16:rowId xmlns:a16="http://schemas.microsoft.com/office/drawing/2014/main" val="10013"/>
                  </a:ext>
                </a:extLst>
              </a:tr>
              <a:tr h="168339">
                <a:tc>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Основные выразительные средства лексики и фразеологии (эпитеты, метафоры, олицетворения, сравнения, гиперболы и др.)</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2000" algn="ctr" fontAlgn="b"/>
                      <a:r>
                        <a:rPr lang="ru-RU" sz="950" b="0" i="0" u="none" strike="noStrike" baseline="0" dirty="0" smtClean="0">
                          <a:solidFill>
                            <a:srgbClr val="000000"/>
                          </a:solidFill>
                          <a:effectLst/>
                          <a:latin typeface="Calibri" panose="020F0502020204030204" pitchFamily="34" charset="0"/>
                        </a:rPr>
                        <a:t>-</a:t>
                      </a:r>
                      <a:endParaRPr lang="ru-RU" sz="950" b="0" i="0" u="none" strike="noStrike" baseline="0" dirty="0">
                        <a:solidFill>
                          <a:srgbClr val="000000"/>
                        </a:solidFill>
                        <a:effectLst/>
                        <a:latin typeface="Calibri" panose="020F0502020204030204" pitchFamily="34" charset="0"/>
                      </a:endParaRPr>
                    </a:p>
                  </a:txBody>
                  <a:tcPr marL="1187" marR="1187" marT="1187" marB="0" anchor="ctr"/>
                </a:tc>
                <a:tc>
                  <a:txBody>
                    <a:bodyPr/>
                    <a:lstStyle/>
                    <a:p>
                      <a:pPr algn="ctr" fontAlgn="b"/>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83,64</a:t>
                      </a:r>
                    </a:p>
                  </a:txBody>
                  <a:tcPr marL="9525" marR="9525" marT="9525" marB="0" anchor="ctr"/>
                </a:tc>
                <a:extLst>
                  <a:ext uri="{0D108BD9-81ED-4DB2-BD59-A6C34878D82A}">
                    <a16:rowId xmlns:a16="http://schemas.microsoft.com/office/drawing/2014/main" val="10014"/>
                  </a:ext>
                </a:extLst>
              </a:tr>
              <a:tr h="168339">
                <a:tc>
                  <a:txBody>
                    <a:bodyPr/>
                    <a:lstStyle/>
                    <a:p>
                      <a:pPr marL="0" algn="l" defTabSz="914378" rtl="0" eaLnBrk="1" latinLnBrk="0" hangingPunct="1"/>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90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r>
                        <a:rPr lang="ru-RU" sz="90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Лексический анализ слова. </a:t>
                      </a:r>
                    </a:p>
                  </a:txBody>
                  <a:tcPr marL="68580" marR="68580" marT="0" marB="0" anchor="ctr"/>
                </a:tc>
                <a:tc>
                  <a:txBody>
                    <a:bodyPr/>
                    <a:lstStyle/>
                    <a:p>
                      <a:pPr marL="72000" algn="ctr" fontAlgn="b"/>
                      <a:r>
                        <a:rPr lang="ru-RU" sz="950" b="0" i="0" u="none" strike="noStrike" baseline="0" dirty="0" smtClean="0">
                          <a:solidFill>
                            <a:srgbClr val="000000"/>
                          </a:solidFill>
                          <a:effectLst/>
                          <a:latin typeface="Calibri" panose="020F0502020204030204" pitchFamily="34" charset="0"/>
                        </a:rPr>
                        <a:t>-</a:t>
                      </a:r>
                      <a:endParaRPr lang="ru-RU" sz="950" b="0" i="0" u="none" strike="noStrike" baseline="0" dirty="0">
                        <a:solidFill>
                          <a:srgbClr val="000000"/>
                        </a:solidFill>
                        <a:effectLst/>
                        <a:latin typeface="Calibri" panose="020F0502020204030204" pitchFamily="34" charset="0"/>
                      </a:endParaRPr>
                    </a:p>
                  </a:txBody>
                  <a:tcPr marL="1187" marR="1187" marT="1187" marB="0" anchor="ctr"/>
                </a:tc>
                <a:tc>
                  <a:txBody>
                    <a:bodyPr/>
                    <a:lstStyle/>
                    <a:p>
                      <a:pPr algn="ctr" fontAlgn="b"/>
                      <a:r>
                        <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94,20</a:t>
                      </a:r>
                    </a:p>
                  </a:txBody>
                  <a:tcPr marL="9525" marR="9525" marT="9525" marB="0" anchor="ctr"/>
                </a:tc>
                <a:extLst>
                  <a:ext uri="{0D108BD9-81ED-4DB2-BD59-A6C34878D82A}">
                    <a16:rowId xmlns:a16="http://schemas.microsoft.com/office/drawing/2014/main" val="10015"/>
                  </a:ext>
                </a:extLst>
              </a:tr>
            </a:tbl>
          </a:graphicData>
        </a:graphic>
      </p:graphicFrame>
      <p:sp>
        <p:nvSpPr>
          <p:cNvPr id="8" name="TextBox 7"/>
          <p:cNvSpPr txBox="1"/>
          <p:nvPr/>
        </p:nvSpPr>
        <p:spPr>
          <a:xfrm>
            <a:off x="5354782" y="302518"/>
            <a:ext cx="1817805" cy="300082"/>
          </a:xfrm>
          <a:prstGeom prst="rect">
            <a:avLst/>
          </a:prstGeom>
          <a:noFill/>
        </p:spPr>
        <p:txBody>
          <a:bodyPr wrap="none" rtlCol="0">
            <a:spAutoFit/>
          </a:bodyPr>
          <a:lstStyle/>
          <a:p>
            <a:r>
              <a:rPr lang="ru-RU" i="1" dirty="0" smtClean="0"/>
              <a:t>Пример 1-го района</a:t>
            </a:r>
            <a:endParaRPr lang="ru-RU" i="1" dirty="0"/>
          </a:p>
        </p:txBody>
      </p:sp>
    </p:spTree>
    <p:extLst>
      <p:ext uri="{BB962C8B-B14F-4D97-AF65-F5344CB8AC3E}">
        <p14:creationId xmlns:p14="http://schemas.microsoft.com/office/powerpoint/2010/main" val="2806497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7970" y="1097542"/>
            <a:ext cx="8280920" cy="553961"/>
          </a:xfrm>
          <a:prstGeom prst="rect">
            <a:avLst/>
          </a:prstGeom>
        </p:spPr>
        <p:txBody>
          <a:bodyPr wrap="square" lIns="91404" tIns="45702" rIns="91404" bIns="45702">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6" name="TextBox 5"/>
          <p:cNvSpPr txBox="1"/>
          <p:nvPr/>
        </p:nvSpPr>
        <p:spPr>
          <a:xfrm>
            <a:off x="734291" y="63729"/>
            <a:ext cx="8198369" cy="400110"/>
          </a:xfrm>
          <a:prstGeom prst="rect">
            <a:avLst/>
          </a:prstGeom>
          <a:noFill/>
        </p:spPr>
        <p:txBody>
          <a:bodyPr wrap="square" rtlCol="0">
            <a:spAutoFit/>
          </a:bodyPr>
          <a:lstStyle/>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РЕЗУЛЬТАТЫ ЕГЭ, СЕНТЯБРЬ-2024</a:t>
            </a:r>
            <a:endPar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endParaRPr>
          </a:p>
        </p:txBody>
      </p:sp>
      <p:sp>
        <p:nvSpPr>
          <p:cNvPr id="11" name="Slide Number Placeholder 1"/>
          <p:cNvSpPr txBox="1">
            <a:spLocks/>
          </p:cNvSpPr>
          <p:nvPr/>
        </p:nvSpPr>
        <p:spPr>
          <a:xfrm>
            <a:off x="7010400" y="14084"/>
            <a:ext cx="2133600"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8" name="Slide Number Placeholder 1"/>
          <p:cNvSpPr txBox="1">
            <a:spLocks/>
          </p:cNvSpPr>
          <p:nvPr/>
        </p:nvSpPr>
        <p:spPr>
          <a:xfrm>
            <a:off x="6961064" y="-25171"/>
            <a:ext cx="2182935"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9" name="Прямоугольник 8"/>
          <p:cNvSpPr/>
          <p:nvPr/>
        </p:nvSpPr>
        <p:spPr>
          <a:xfrm>
            <a:off x="823392" y="917434"/>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graphicFrame>
        <p:nvGraphicFramePr>
          <p:cNvPr id="3" name="Таблица 2"/>
          <p:cNvGraphicFramePr>
            <a:graphicFrameLocks noGrp="1"/>
          </p:cNvGraphicFramePr>
          <p:nvPr>
            <p:extLst>
              <p:ext uri="{D42A27DB-BD31-4B8C-83A1-F6EECF244321}">
                <p14:modId xmlns:p14="http://schemas.microsoft.com/office/powerpoint/2010/main" val="1407793761"/>
              </p:ext>
            </p:extLst>
          </p:nvPr>
        </p:nvGraphicFramePr>
        <p:xfrm>
          <a:off x="601173" y="1320479"/>
          <a:ext cx="8331487" cy="2486158"/>
        </p:xfrm>
        <a:graphic>
          <a:graphicData uri="http://schemas.openxmlformats.org/drawingml/2006/table">
            <a:tbl>
              <a:tblPr firstRow="1" bandRow="1"/>
              <a:tblGrid>
                <a:gridCol w="2493749">
                  <a:extLst>
                    <a:ext uri="{9D8B030D-6E8A-4147-A177-3AD203B41FA5}">
                      <a16:colId xmlns:a16="http://schemas.microsoft.com/office/drawing/2014/main" val="3964843173"/>
                    </a:ext>
                  </a:extLst>
                </a:gridCol>
                <a:gridCol w="1209571">
                  <a:extLst>
                    <a:ext uri="{9D8B030D-6E8A-4147-A177-3AD203B41FA5}">
                      <a16:colId xmlns:a16="http://schemas.microsoft.com/office/drawing/2014/main" val="1422598673"/>
                    </a:ext>
                  </a:extLst>
                </a:gridCol>
                <a:gridCol w="1181100">
                  <a:extLst>
                    <a:ext uri="{9D8B030D-6E8A-4147-A177-3AD203B41FA5}">
                      <a16:colId xmlns:a16="http://schemas.microsoft.com/office/drawing/2014/main" val="1922763517"/>
                    </a:ext>
                  </a:extLst>
                </a:gridCol>
                <a:gridCol w="1112520">
                  <a:extLst>
                    <a:ext uri="{9D8B030D-6E8A-4147-A177-3AD203B41FA5}">
                      <a16:colId xmlns:a16="http://schemas.microsoft.com/office/drawing/2014/main" val="1308122241"/>
                    </a:ext>
                  </a:extLst>
                </a:gridCol>
                <a:gridCol w="1150648">
                  <a:extLst>
                    <a:ext uri="{9D8B030D-6E8A-4147-A177-3AD203B41FA5}">
                      <a16:colId xmlns:a16="http://schemas.microsoft.com/office/drawing/2014/main" val="2679919823"/>
                    </a:ext>
                  </a:extLst>
                </a:gridCol>
                <a:gridCol w="1183899">
                  <a:extLst>
                    <a:ext uri="{9D8B030D-6E8A-4147-A177-3AD203B41FA5}">
                      <a16:colId xmlns:a16="http://schemas.microsoft.com/office/drawing/2014/main" val="2987141158"/>
                    </a:ext>
                  </a:extLst>
                </a:gridCol>
              </a:tblGrid>
              <a:tr h="418588">
                <a:tc rowSpan="2">
                  <a:txBody>
                    <a:bodyPr/>
                    <a:lstStyle/>
                    <a:p>
                      <a:pPr algn="ctr" fontAlgn="ctr"/>
                      <a:r>
                        <a:rPr lang="ru-RU" sz="1600" b="0" i="0" u="none" strike="noStrike" dirty="0">
                          <a:solidFill>
                            <a:srgbClr val="000000"/>
                          </a:solidFill>
                          <a:effectLst/>
                          <a:latin typeface="+mn-lt"/>
                        </a:rPr>
                        <a:t>Предмет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rowSpan="2">
                  <a:txBody>
                    <a:bodyPr/>
                    <a:lstStyle/>
                    <a:p>
                      <a:pPr algn="ctr" fontAlgn="ctr"/>
                      <a:r>
                        <a:rPr lang="ru-RU" sz="1600" b="0" i="0" u="none" strike="noStrike" dirty="0">
                          <a:solidFill>
                            <a:srgbClr val="000000"/>
                          </a:solidFill>
                          <a:effectLst/>
                          <a:latin typeface="+mn-lt"/>
                        </a:rPr>
                        <a:t>Дата экзамена</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rowSpan="2">
                  <a:txBody>
                    <a:bodyPr/>
                    <a:lstStyle/>
                    <a:p>
                      <a:pPr algn="ctr" fontAlgn="ctr"/>
                      <a:r>
                        <a:rPr lang="ru-RU" sz="1600" b="0" i="0" u="none" strike="noStrike" dirty="0">
                          <a:solidFill>
                            <a:srgbClr val="000000"/>
                          </a:solidFill>
                          <a:effectLst/>
                          <a:latin typeface="+mn-lt"/>
                        </a:rPr>
                        <a:t>Кол-во участников</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rowSpan="2">
                  <a:txBody>
                    <a:bodyPr/>
                    <a:lstStyle/>
                    <a:p>
                      <a:pPr algn="ctr" fontAlgn="ctr"/>
                      <a:r>
                        <a:rPr lang="ru-RU" sz="1600" b="0" i="0" u="none" strike="noStrike" dirty="0">
                          <a:solidFill>
                            <a:srgbClr val="000000"/>
                          </a:solidFill>
                          <a:effectLst/>
                          <a:latin typeface="+mn-lt"/>
                        </a:rPr>
                        <a:t>Средний балл, оценка</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gridSpan="2">
                  <a:txBody>
                    <a:bodyPr/>
                    <a:lstStyle/>
                    <a:p>
                      <a:pPr algn="ctr" fontAlgn="ctr"/>
                      <a:r>
                        <a:rPr lang="ru-RU" sz="1600" b="0" i="0" u="none" strike="noStrike">
                          <a:solidFill>
                            <a:srgbClr val="000000"/>
                          </a:solidFill>
                          <a:effectLst/>
                          <a:latin typeface="+mn-lt"/>
                        </a:rPr>
                        <a:t>Не преодолели порог</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hMerge="1">
                  <a:txBody>
                    <a:bodyPr/>
                    <a:lstStyle/>
                    <a:p>
                      <a:endParaRPr lang="ru-RU"/>
                    </a:p>
                  </a:txBody>
                  <a:tcPr/>
                </a:tc>
                <a:extLst>
                  <a:ext uri="{0D108BD9-81ED-4DB2-BD59-A6C34878D82A}">
                    <a16:rowId xmlns:a16="http://schemas.microsoft.com/office/drawing/2014/main" val="1914607838"/>
                  </a:ext>
                </a:extLst>
              </a:tr>
              <a:tr h="123039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600" b="0" i="0" u="none" strike="noStrike" dirty="0">
                          <a:solidFill>
                            <a:srgbClr val="000000"/>
                          </a:solidFill>
                          <a:effectLst/>
                          <a:latin typeface="+mn-lt"/>
                        </a:rPr>
                        <a:t>Ко-во участников</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fontAlgn="ctr"/>
                      <a:r>
                        <a:rPr lang="ru-RU" sz="1600" b="0" i="0" u="none" strike="noStrike" dirty="0">
                          <a:solidFill>
                            <a:srgbClr val="000000"/>
                          </a:solidFill>
                          <a:effectLst/>
                          <a:latin typeface="+mn-lt"/>
                        </a:rPr>
                        <a:t>Доля участников,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2573350492"/>
                  </a:ext>
                </a:extLst>
              </a:tr>
              <a:tr h="418588">
                <a:tc>
                  <a:txBody>
                    <a:bodyPr/>
                    <a:lstStyle/>
                    <a:p>
                      <a:pPr algn="l" fontAlgn="ctr"/>
                      <a:r>
                        <a:rPr lang="ru-RU" sz="1600" b="1" i="0" u="none" strike="noStrike" dirty="0">
                          <a:solidFill>
                            <a:srgbClr val="000000"/>
                          </a:solidFill>
                          <a:effectLst/>
                          <a:latin typeface="+mn-lt"/>
                        </a:rPr>
                        <a:t>Русский язык</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600" b="0" i="0" u="none" strike="noStrike">
                          <a:solidFill>
                            <a:srgbClr val="000000"/>
                          </a:solidFill>
                          <a:effectLst/>
                          <a:latin typeface="+mn-lt"/>
                        </a:rPr>
                        <a:t>04.09.2024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mn-lt"/>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600" b="1" i="0" u="none" strike="noStrike" dirty="0" smtClean="0">
                          <a:solidFill>
                            <a:srgbClr val="000000"/>
                          </a:solidFill>
                          <a:effectLst/>
                          <a:latin typeface="+mn-lt"/>
                        </a:rPr>
                        <a:t>28,5</a:t>
                      </a:r>
                      <a:endParaRPr lang="ru-RU" sz="1600" b="1" i="0" u="none" strike="noStrike" dirty="0">
                        <a:solidFill>
                          <a:srgbClr val="000000"/>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mn-lt"/>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mn-lt"/>
                        </a:rPr>
                        <a:t>62,5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1806572"/>
                  </a:ext>
                </a:extLst>
              </a:tr>
              <a:tr h="418588">
                <a:tc>
                  <a:txBody>
                    <a:bodyPr/>
                    <a:lstStyle/>
                    <a:p>
                      <a:pPr algn="l" fontAlgn="ctr"/>
                      <a:r>
                        <a:rPr lang="ru-RU" sz="1600" b="1" i="0" u="none" strike="noStrike" dirty="0">
                          <a:solidFill>
                            <a:srgbClr val="000000"/>
                          </a:solidFill>
                          <a:effectLst/>
                          <a:latin typeface="+mn-lt"/>
                        </a:rPr>
                        <a:t>Математика базовая</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600" b="0" i="0" u="none" strike="noStrike">
                          <a:solidFill>
                            <a:srgbClr val="000000"/>
                          </a:solidFill>
                          <a:effectLst/>
                          <a:latin typeface="+mn-lt"/>
                        </a:rPr>
                        <a:t>09.09.2024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600" b="1" i="0" u="none" strike="noStrike">
                          <a:solidFill>
                            <a:srgbClr val="000000"/>
                          </a:solidFill>
                          <a:effectLst/>
                          <a:latin typeface="+mn-lt"/>
                        </a:rPr>
                        <a:t>23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600" b="1" i="0" u="none" strike="noStrike">
                          <a:solidFill>
                            <a:srgbClr val="000000"/>
                          </a:solidFill>
                          <a:effectLst/>
                          <a:latin typeface="+mn-lt"/>
                        </a:rPr>
                        <a:t>2,87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600" b="1" i="0" u="none" strike="noStrike">
                          <a:solidFill>
                            <a:srgbClr val="000000"/>
                          </a:solidFill>
                          <a:effectLst/>
                          <a:latin typeface="+mn-lt"/>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mn-lt"/>
                        </a:rPr>
                        <a:t>34,78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3449829"/>
                  </a:ext>
                </a:extLst>
              </a:tr>
            </a:tbl>
          </a:graphicData>
        </a:graphic>
      </p:graphicFrame>
      <p:sp>
        <p:nvSpPr>
          <p:cNvPr id="7" name="Прямоугольник 6"/>
          <p:cNvSpPr/>
          <p:nvPr/>
        </p:nvSpPr>
        <p:spPr>
          <a:xfrm>
            <a:off x="2310506" y="4349121"/>
            <a:ext cx="4912820" cy="338554"/>
          </a:xfrm>
          <a:prstGeom prst="rect">
            <a:avLst/>
          </a:prstGeom>
        </p:spPr>
        <p:txBody>
          <a:bodyPr wrap="none">
            <a:spAutoFit/>
          </a:bodyPr>
          <a:lstStyle/>
          <a:p>
            <a:r>
              <a:rPr lang="ru-RU" sz="1600" b="1" dirty="0" smtClean="0">
                <a:solidFill>
                  <a:srgbClr val="C00000"/>
                </a:solidFill>
              </a:rPr>
              <a:t>Резервный день пересдачи ЕГЭ – 23 сентября</a:t>
            </a:r>
            <a:endParaRPr lang="ru-RU" sz="1600" b="1" dirty="0">
              <a:solidFill>
                <a:srgbClr val="C00000"/>
              </a:solidFill>
            </a:endParaRPr>
          </a:p>
        </p:txBody>
      </p:sp>
    </p:spTree>
    <p:extLst>
      <p:ext uri="{BB962C8B-B14F-4D97-AF65-F5344CB8AC3E}">
        <p14:creationId xmlns:p14="http://schemas.microsoft.com/office/powerpoint/2010/main" val="3692406512"/>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3"/>
          <p:cNvGrpSpPr>
            <a:grpSpLocks/>
          </p:cNvGrpSpPr>
          <p:nvPr/>
        </p:nvGrpSpPr>
        <p:grpSpPr bwMode="auto">
          <a:xfrm>
            <a:off x="7380288" y="123478"/>
            <a:ext cx="1665287" cy="523875"/>
            <a:chOff x="9859986" y="137643"/>
            <a:chExt cx="2220118" cy="699050"/>
          </a:xfrm>
        </p:grpSpPr>
        <p:pic>
          <p:nvPicPr>
            <p:cNvPr id="4" name="Рисунок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59986" y="144509"/>
              <a:ext cx="972390" cy="68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98037" y="137643"/>
              <a:ext cx="1182067" cy="6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8"/>
          <p:cNvSpPr txBox="1">
            <a:spLocks noChangeArrowheads="1"/>
          </p:cNvSpPr>
          <p:nvPr/>
        </p:nvSpPr>
        <p:spPr bwMode="auto">
          <a:xfrm>
            <a:off x="755650" y="165100"/>
            <a:ext cx="5953125" cy="707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defTabSz="1217613">
              <a:defRPr>
                <a:solidFill>
                  <a:schemeClr val="tx1"/>
                </a:solidFill>
                <a:latin typeface="Arial" panose="020B0604020202020204" pitchFamily="34" charset="0"/>
              </a:defRPr>
            </a:lvl1pPr>
            <a:lvl2pPr marL="742950" indent="-285750" defTabSz="1217613">
              <a:defRPr>
                <a:solidFill>
                  <a:schemeClr val="tx1"/>
                </a:solidFill>
                <a:latin typeface="Arial" panose="020B0604020202020204" pitchFamily="34" charset="0"/>
              </a:defRPr>
            </a:lvl2pPr>
            <a:lvl3pPr marL="1143000" indent="-228600" defTabSz="1217613">
              <a:defRPr>
                <a:solidFill>
                  <a:schemeClr val="tx1"/>
                </a:solidFill>
                <a:latin typeface="Arial" panose="020B0604020202020204" pitchFamily="34" charset="0"/>
              </a:defRPr>
            </a:lvl3pPr>
            <a:lvl4pPr marL="1600200" indent="-228600" defTabSz="1217613">
              <a:defRPr>
                <a:solidFill>
                  <a:schemeClr val="tx1"/>
                </a:solidFill>
                <a:latin typeface="Arial" panose="020B0604020202020204" pitchFamily="34" charset="0"/>
              </a:defRPr>
            </a:lvl4pPr>
            <a:lvl5pPr marL="2057400" indent="-228600" defTabSz="1217613">
              <a:defRPr>
                <a:solidFill>
                  <a:schemeClr val="tx1"/>
                </a:solidFill>
                <a:latin typeface="Arial" panose="020B0604020202020204" pitchFamily="34" charset="0"/>
              </a:defRPr>
            </a:lvl5pPr>
            <a:lvl6pPr marL="2514600" indent="-228600" defTabSz="1217613" eaLnBrk="0" fontAlgn="base" hangingPunct="0">
              <a:spcBef>
                <a:spcPct val="0"/>
              </a:spcBef>
              <a:spcAft>
                <a:spcPct val="0"/>
              </a:spcAft>
              <a:defRPr>
                <a:solidFill>
                  <a:schemeClr val="tx1"/>
                </a:solidFill>
                <a:latin typeface="Arial" panose="020B0604020202020204" pitchFamily="34" charset="0"/>
              </a:defRPr>
            </a:lvl6pPr>
            <a:lvl7pPr marL="2971800" indent="-228600" defTabSz="1217613" eaLnBrk="0" fontAlgn="base" hangingPunct="0">
              <a:spcBef>
                <a:spcPct val="0"/>
              </a:spcBef>
              <a:spcAft>
                <a:spcPct val="0"/>
              </a:spcAft>
              <a:defRPr>
                <a:solidFill>
                  <a:schemeClr val="tx1"/>
                </a:solidFill>
                <a:latin typeface="Arial" panose="020B0604020202020204" pitchFamily="34" charset="0"/>
              </a:defRPr>
            </a:lvl7pPr>
            <a:lvl8pPr marL="3429000" indent="-228600" defTabSz="1217613" eaLnBrk="0" fontAlgn="base" hangingPunct="0">
              <a:spcBef>
                <a:spcPct val="0"/>
              </a:spcBef>
              <a:spcAft>
                <a:spcPct val="0"/>
              </a:spcAft>
              <a:defRPr>
                <a:solidFill>
                  <a:schemeClr val="tx1"/>
                </a:solidFill>
                <a:latin typeface="Arial" panose="020B0604020202020204" pitchFamily="34" charset="0"/>
              </a:defRPr>
            </a:lvl8pPr>
            <a:lvl9pPr marL="3886200" indent="-228600" defTabSz="1217613" eaLnBrk="0" fontAlgn="base" hangingPunct="0">
              <a:spcBef>
                <a:spcPct val="0"/>
              </a:spcBef>
              <a:spcAft>
                <a:spcPct val="0"/>
              </a:spcAft>
              <a:defRPr>
                <a:solidFill>
                  <a:schemeClr val="tx1"/>
                </a:solidFill>
                <a:latin typeface="Arial" panose="020B0604020202020204" pitchFamily="34" charset="0"/>
              </a:defRPr>
            </a:lvl9pPr>
          </a:lstStyle>
          <a:p>
            <a:r>
              <a:rPr lang="ru-RU" altLang="ru-RU" sz="2000" b="1" dirty="0" smtClean="0">
                <a:solidFill>
                  <a:srgbClr val="4A452A"/>
                </a:solidFill>
                <a:effectLst>
                  <a:outerShdw blurRad="38100" dist="38100" dir="2700000" algn="tl">
                    <a:srgbClr val="000000">
                      <a:alpha val="43137"/>
                    </a:srgbClr>
                  </a:outerShdw>
                </a:effectLst>
                <a:cs typeface="Times New Roman" panose="02020603050405020304" pitchFamily="18" charset="0"/>
              </a:rPr>
              <a:t>Анализ выполнения заданий, 2023-2024 гг.</a:t>
            </a:r>
            <a:endParaRPr lang="ru-RU" altLang="ru-RU" sz="2000" b="1" dirty="0">
              <a:solidFill>
                <a:srgbClr val="4A452A"/>
              </a:solidFill>
              <a:effectLst>
                <a:outerShdw blurRad="38100" dist="38100" dir="2700000" algn="tl">
                  <a:srgbClr val="000000">
                    <a:alpha val="43137"/>
                  </a:srgbClr>
                </a:outerShdw>
              </a:effectLst>
              <a:cs typeface="Times New Roman" panose="02020603050405020304" pitchFamily="18" charset="0"/>
            </a:endParaRPr>
          </a:p>
          <a:p>
            <a:r>
              <a:rPr lang="ru-RU" altLang="ru-RU" sz="2000" b="1" dirty="0" smtClean="0">
                <a:solidFill>
                  <a:srgbClr val="BB9C58"/>
                </a:solidFill>
                <a:effectLst>
                  <a:outerShdw blurRad="38100" dist="38100" dir="2700000" algn="tl">
                    <a:srgbClr val="000000">
                      <a:alpha val="43137"/>
                    </a:srgbClr>
                  </a:outerShdw>
                </a:effectLst>
                <a:cs typeface="Times New Roman" panose="02020603050405020304" pitchFamily="18" charset="0"/>
              </a:rPr>
              <a:t>ОГЭ. Русский язык</a:t>
            </a:r>
            <a:endParaRPr lang="ru-RU" altLang="ru-RU" sz="2000" b="1" dirty="0">
              <a:solidFill>
                <a:srgbClr val="BB9C58"/>
              </a:solidFill>
              <a:effectLst>
                <a:outerShdw blurRad="38100" dist="38100" dir="2700000" algn="tl">
                  <a:srgbClr val="000000">
                    <a:alpha val="43137"/>
                  </a:srgbClr>
                </a:outerShdw>
              </a:effectLst>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521628728"/>
              </p:ext>
            </p:extLst>
          </p:nvPr>
        </p:nvGraphicFramePr>
        <p:xfrm>
          <a:off x="729690" y="1641762"/>
          <a:ext cx="8315885" cy="2682272"/>
        </p:xfrm>
        <a:graphic>
          <a:graphicData uri="http://schemas.openxmlformats.org/drawingml/2006/table">
            <a:tbl>
              <a:tblPr>
                <a:tableStyleId>{5C22544A-7EE6-4342-B048-85BDC9FD1C3A}</a:tableStyleId>
              </a:tblPr>
              <a:tblGrid>
                <a:gridCol w="398455">
                  <a:extLst>
                    <a:ext uri="{9D8B030D-6E8A-4147-A177-3AD203B41FA5}">
                      <a16:colId xmlns:a16="http://schemas.microsoft.com/office/drawing/2014/main" val="20000"/>
                    </a:ext>
                  </a:extLst>
                </a:gridCol>
                <a:gridCol w="6827875">
                  <a:extLst>
                    <a:ext uri="{9D8B030D-6E8A-4147-A177-3AD203B41FA5}">
                      <a16:colId xmlns:a16="http://schemas.microsoft.com/office/drawing/2014/main" val="20001"/>
                    </a:ext>
                  </a:extLst>
                </a:gridCol>
                <a:gridCol w="653733">
                  <a:extLst>
                    <a:ext uri="{9D8B030D-6E8A-4147-A177-3AD203B41FA5}">
                      <a16:colId xmlns:a16="http://schemas.microsoft.com/office/drawing/2014/main" val="20002"/>
                    </a:ext>
                  </a:extLst>
                </a:gridCol>
                <a:gridCol w="435822">
                  <a:extLst>
                    <a:ext uri="{9D8B030D-6E8A-4147-A177-3AD203B41FA5}">
                      <a16:colId xmlns:a16="http://schemas.microsoft.com/office/drawing/2014/main" val="20003"/>
                    </a:ext>
                  </a:extLst>
                </a:gridCol>
              </a:tblGrid>
              <a:tr h="157887">
                <a:tc gridSpan="2">
                  <a:txBody>
                    <a:bodyPr/>
                    <a:lstStyle/>
                    <a:p>
                      <a:pPr marL="72000" algn="ctr" fontAlgn="b"/>
                      <a:r>
                        <a:rPr lang="ru-RU" sz="950" b="1" i="0" u="none" strike="noStrike" baseline="0" dirty="0" smtClean="0">
                          <a:solidFill>
                            <a:schemeClr val="bg1"/>
                          </a:solidFill>
                          <a:effectLst/>
                          <a:latin typeface="+mn-lt"/>
                        </a:rPr>
                        <a:t>Содержание анализируемого вопроса</a:t>
                      </a:r>
                      <a:endParaRPr lang="ru-RU" sz="950" b="1" i="0" u="none" strike="noStrike" baseline="0" dirty="0">
                        <a:solidFill>
                          <a:schemeClr val="bg1"/>
                        </a:solidFill>
                        <a:effectLst/>
                        <a:latin typeface="+mn-lt"/>
                      </a:endParaRPr>
                    </a:p>
                  </a:txBody>
                  <a:tcPr marL="3321" marR="3321" marT="3321" marB="0" anchor="ctr">
                    <a:solidFill>
                      <a:srgbClr val="002060"/>
                    </a:solidFill>
                  </a:tcPr>
                </a:tc>
                <a:tc hMerge="1">
                  <a:txBody>
                    <a:bodyPr/>
                    <a:lstStyle/>
                    <a:p>
                      <a:pPr marL="72000" algn="ctr" fontAlgn="b"/>
                      <a:endParaRPr lang="ru-RU" sz="950" b="1" i="0" u="none" strike="noStrike" baseline="0" dirty="0">
                        <a:solidFill>
                          <a:schemeClr val="bg1"/>
                        </a:solidFill>
                        <a:effectLst/>
                        <a:latin typeface="+mn-lt"/>
                      </a:endParaRPr>
                    </a:p>
                  </a:txBody>
                  <a:tcPr marL="3321" marR="3321" marT="3321" marB="0" anchor="ctr">
                    <a:solidFill>
                      <a:srgbClr val="002060"/>
                    </a:solidFill>
                  </a:tcPr>
                </a:tc>
                <a:tc>
                  <a:txBody>
                    <a:bodyPr/>
                    <a:lstStyle/>
                    <a:p>
                      <a:pPr marL="72000" algn="ctr" fontAlgn="b"/>
                      <a:r>
                        <a:rPr lang="ru-RU" sz="950" b="1" i="0" u="none" strike="noStrike" baseline="0" dirty="0" smtClean="0">
                          <a:solidFill>
                            <a:schemeClr val="bg1"/>
                          </a:solidFill>
                          <a:effectLst/>
                          <a:latin typeface="+mn-lt"/>
                        </a:rPr>
                        <a:t>2023</a:t>
                      </a:r>
                      <a:endParaRPr lang="ru-RU" sz="950" b="1" i="0" u="none" strike="noStrike" baseline="0" dirty="0">
                        <a:solidFill>
                          <a:schemeClr val="bg1"/>
                        </a:solidFill>
                        <a:effectLst/>
                        <a:latin typeface="+mn-lt"/>
                      </a:endParaRPr>
                    </a:p>
                  </a:txBody>
                  <a:tcPr marL="3321" marR="3321" marT="3321" marB="0" anchor="ctr">
                    <a:solidFill>
                      <a:srgbClr val="002060"/>
                    </a:solidFill>
                  </a:tcPr>
                </a:tc>
                <a:tc>
                  <a:txBody>
                    <a:bodyPr/>
                    <a:lstStyle/>
                    <a:p>
                      <a:pPr marL="72000" algn="ctr" fontAlgn="b"/>
                      <a:r>
                        <a:rPr lang="ru-RU" sz="950" b="1" i="0" u="none" strike="noStrike" baseline="0" dirty="0" smtClean="0">
                          <a:solidFill>
                            <a:schemeClr val="bg1"/>
                          </a:solidFill>
                          <a:effectLst/>
                          <a:latin typeface="+mn-lt"/>
                        </a:rPr>
                        <a:t>2024</a:t>
                      </a:r>
                      <a:endParaRPr lang="ru-RU" sz="950" b="1" i="0" u="none" strike="noStrike" baseline="0" dirty="0">
                        <a:solidFill>
                          <a:schemeClr val="bg1"/>
                        </a:solidFill>
                        <a:effectLst/>
                        <a:latin typeface="+mn-lt"/>
                      </a:endParaRPr>
                    </a:p>
                  </a:txBody>
                  <a:tcPr marL="3321" marR="3321" marT="3321" marB="0" anchor="ctr">
                    <a:solidFill>
                      <a:srgbClr val="002060"/>
                    </a:solidFill>
                  </a:tcPr>
                </a:tc>
                <a:extLst>
                  <a:ext uri="{0D108BD9-81ED-4DB2-BD59-A6C34878D82A}">
                    <a16:rowId xmlns:a16="http://schemas.microsoft.com/office/drawing/2014/main" val="10000"/>
                  </a:ext>
                </a:extLst>
              </a:tr>
              <a:tr h="308694">
                <a:tc rowSpan="5">
                  <a:txBody>
                    <a:bodyPr/>
                    <a:lstStyle/>
                    <a:p>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3">
                  <a:txBody>
                    <a:bodyPr/>
                    <a:lstStyle/>
                    <a:p>
                      <a:pPr marL="0" marR="0" indent="0" algn="l" defTabSz="914378" rtl="0" eaLnBrk="1" fontAlgn="auto" latinLnBrk="0" hangingPunct="1">
                        <a:lnSpc>
                          <a:spcPct val="100000"/>
                        </a:lnSpc>
                        <a:spcBef>
                          <a:spcPts val="0"/>
                        </a:spcBef>
                        <a:spcAft>
                          <a:spcPts val="0"/>
                        </a:spcAft>
                        <a:buClrTx/>
                        <a:buSzTx/>
                        <a:buFontTx/>
                        <a:buNone/>
                        <a:tabLst/>
                        <a:defRPr/>
                      </a:pPr>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2023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950" i="1"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Задание</a:t>
                      </a:r>
                      <a:r>
                        <a:rPr lang="ru-RU" sz="950" i="1" kern="12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9 в структуре КИМ 2023 года.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Написание сочинений, писем, текстов иных жанров.</a:t>
                      </a:r>
                      <a:endParaRPr lang="ru-RU" sz="950" i="1"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ru-RU" sz="950" b="1" kern="12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2024 г. </a:t>
                      </a:r>
                      <a:r>
                        <a:rPr lang="ru-RU" sz="95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Сочинения различных видов с опорой на жизненный и читательский опыт.</a:t>
                      </a:r>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pPr marL="72000" algn="ctr" fontAlgn="b"/>
                      <a:endParaRPr lang="ru-RU" sz="950" b="0" i="0" u="none" strike="noStrike" baseline="0" dirty="0">
                        <a:solidFill>
                          <a:srgbClr val="000000"/>
                        </a:solidFill>
                        <a:effectLst/>
                        <a:latin typeface="Calibri" panose="020F0502020204030204" pitchFamily="34" charset="0"/>
                      </a:endParaRPr>
                    </a:p>
                  </a:txBody>
                  <a:tcPr marL="1187" marR="1187" marT="1187" marB="0" anchor="ctr"/>
                </a:tc>
                <a:tc hMerge="1">
                  <a:txBody>
                    <a:bodyPr/>
                    <a:lstStyle/>
                    <a:p>
                      <a:pPr marL="72000" algn="ctr" fontAlgn="b"/>
                      <a:endParaRPr lang="ru-RU" sz="950" b="0" i="0" u="none" strike="noStrike" baseline="0" dirty="0">
                        <a:solidFill>
                          <a:srgbClr val="000000"/>
                        </a:solidFill>
                        <a:effectLst/>
                        <a:latin typeface="Calibri" panose="020F0502020204030204" pitchFamily="34" charset="0"/>
                      </a:endParaRPr>
                    </a:p>
                  </a:txBody>
                  <a:tcPr marL="1187" marR="1187" marT="1187" marB="0" anchor="ctr"/>
                </a:tc>
                <a:extLst>
                  <a:ext uri="{0D108BD9-81ED-4DB2-BD59-A6C34878D82A}">
                    <a16:rowId xmlns:a16="http://schemas.microsoft.com/office/drawing/2014/main" val="10001"/>
                  </a:ext>
                </a:extLst>
              </a:tr>
              <a:tr h="389929">
                <a:tc vMerge="1">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just" defTabSz="914378" rtl="0" eaLnBrk="1" latinLnBrk="0" hangingPunct="1"/>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kern="12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Наличие обоснованного ответа, С</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Понимание смысла фрагмента текста, С</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Толкование значения слова (выражения)</a:t>
                      </a:r>
                      <a:endPar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86,28</a:t>
                      </a:r>
                    </a:p>
                  </a:txBody>
                  <a:tcPr marL="9525" marR="9525" marT="9525" marB="0" anchor="ctr"/>
                </a:tc>
                <a:tc>
                  <a:txBody>
                    <a:bodyPr/>
                    <a:lstStyle/>
                    <a:p>
                      <a:pPr algn="ctr" fontAlgn="b"/>
                      <a:r>
                        <a:rPr lang="ru-RU"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93,40</a:t>
                      </a:r>
                    </a:p>
                  </a:txBody>
                  <a:tcPr marL="9525" marR="9525" marT="9525" marB="0" anchor="ctr"/>
                </a:tc>
                <a:extLst>
                  <a:ext uri="{0D108BD9-81ED-4DB2-BD59-A6C34878D82A}">
                    <a16:rowId xmlns:a16="http://schemas.microsoft.com/office/drawing/2014/main" val="10002"/>
                  </a:ext>
                </a:extLst>
              </a:tr>
              <a:tr h="389929">
                <a:tc vMerge="1">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Наличие примеров-аргументов, С</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ru-RU" sz="1200" kern="12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Наличие примеров-иллюстраций, С</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200" kern="12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ru-RU" sz="1200" kern="12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Наличие примеров-аргументов</a:t>
                      </a:r>
                      <a:endPar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92,85</a:t>
                      </a:r>
                    </a:p>
                  </a:txBody>
                  <a:tcPr marL="9525" marR="9525" marT="9525" marB="0" anchor="ctr"/>
                </a:tc>
                <a:tc>
                  <a:txBody>
                    <a:bodyPr/>
                    <a:lstStyle/>
                    <a:p>
                      <a:pPr algn="ctr" fontAlgn="b"/>
                      <a:r>
                        <a:rPr lang="ru-RU"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92,52</a:t>
                      </a:r>
                    </a:p>
                  </a:txBody>
                  <a:tcPr marL="9525" marR="9525" marT="9525" marB="0" anchor="ctr"/>
                </a:tc>
                <a:extLst>
                  <a:ext uri="{0D108BD9-81ED-4DB2-BD59-A6C34878D82A}">
                    <a16:rowId xmlns:a16="http://schemas.microsoft.com/office/drawing/2014/main" val="10003"/>
                  </a:ext>
                </a:extLst>
              </a:tr>
              <a:tr h="205119">
                <a:tc vMerge="1">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Смысловая цельность, речевая связность и последовательность изложения</a:t>
                      </a:r>
                      <a:endPar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81,55</a:t>
                      </a:r>
                    </a:p>
                  </a:txBody>
                  <a:tcPr marL="9525" marR="9525" marT="9525" marB="0" anchor="ctr"/>
                </a:tc>
                <a:tc>
                  <a:txBody>
                    <a:bodyPr/>
                    <a:lstStyle/>
                    <a:p>
                      <a:pPr algn="ctr" fontAlgn="b"/>
                      <a:r>
                        <a:rPr lang="ru-RU"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81,27</a:t>
                      </a:r>
                    </a:p>
                  </a:txBody>
                  <a:tcPr marL="9525" marR="9525" marT="9525" marB="0" anchor="ctr"/>
                </a:tc>
                <a:extLst>
                  <a:ext uri="{0D108BD9-81ED-4DB2-BD59-A6C34878D82A}">
                    <a16:rowId xmlns:a16="http://schemas.microsoft.com/office/drawing/2014/main" val="10004"/>
                  </a:ext>
                </a:extLst>
              </a:tr>
              <a:tr h="205119">
                <a:tc vMerge="1">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Композиционная стройность работы</a:t>
                      </a:r>
                      <a:endPar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96,63</a:t>
                      </a:r>
                    </a:p>
                  </a:txBody>
                  <a:tcPr marL="9525" marR="9525" marT="9525" marB="0" anchor="ctr"/>
                </a:tc>
                <a:tc>
                  <a:txBody>
                    <a:bodyPr/>
                    <a:lstStyle/>
                    <a:p>
                      <a:pPr algn="ctr" fontAlgn="b"/>
                      <a:r>
                        <a:rPr lang="ru-RU"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95,25</a:t>
                      </a:r>
                    </a:p>
                  </a:txBody>
                  <a:tcPr marL="9525" marR="9525" marT="9525" marB="0" anchor="ctr"/>
                </a:tc>
                <a:extLst>
                  <a:ext uri="{0D108BD9-81ED-4DB2-BD59-A6C34878D82A}">
                    <a16:rowId xmlns:a16="http://schemas.microsoft.com/office/drawing/2014/main" val="10005"/>
                  </a:ext>
                </a:extLst>
              </a:tr>
              <a:tr h="205119">
                <a:tc rowSpan="5">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Соблюдение орфографических норм</a:t>
                      </a:r>
                      <a:endPar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48,50</a:t>
                      </a:r>
                    </a:p>
                  </a:txBody>
                  <a:tcPr marL="9525" marR="9525" marT="9525"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55,28</a:t>
                      </a:r>
                    </a:p>
                  </a:txBody>
                  <a:tcPr marL="9525" marR="9525" marT="9525" marB="0" anchor="ctr"/>
                </a:tc>
                <a:extLst>
                  <a:ext uri="{0D108BD9-81ED-4DB2-BD59-A6C34878D82A}">
                    <a16:rowId xmlns:a16="http://schemas.microsoft.com/office/drawing/2014/main" val="10006"/>
                  </a:ext>
                </a:extLst>
              </a:tr>
              <a:tr h="205119">
                <a:tc vMerge="1">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Соблюдение пунктуационных норм</a:t>
                      </a:r>
                      <a:endPar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45,64</a:t>
                      </a:r>
                    </a:p>
                  </a:txBody>
                  <a:tcPr marL="9525" marR="9525" marT="9525"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41,03</a:t>
                      </a:r>
                    </a:p>
                  </a:txBody>
                  <a:tcPr marL="9525" marR="9525" marT="9525" marB="0" anchor="ctr"/>
                </a:tc>
                <a:extLst>
                  <a:ext uri="{0D108BD9-81ED-4DB2-BD59-A6C34878D82A}">
                    <a16:rowId xmlns:a16="http://schemas.microsoft.com/office/drawing/2014/main" val="10007"/>
                  </a:ext>
                </a:extLst>
              </a:tr>
              <a:tr h="205119">
                <a:tc vMerge="1">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200" kern="12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Соблюдение грамматических норм</a:t>
                      </a:r>
                      <a:endPar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fontAlgn="b"/>
                      <a:r>
                        <a:rPr lang="ru-RU"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59,10</a:t>
                      </a:r>
                    </a:p>
                  </a:txBody>
                  <a:tcPr marL="9525" marR="9525" marT="9525"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61,87</a:t>
                      </a:r>
                    </a:p>
                  </a:txBody>
                  <a:tcPr marL="9525" marR="9525" marT="9525" marB="0" anchor="ctr"/>
                </a:tc>
                <a:extLst>
                  <a:ext uri="{0D108BD9-81ED-4DB2-BD59-A6C34878D82A}">
                    <a16:rowId xmlns:a16="http://schemas.microsoft.com/office/drawing/2014/main" val="10008"/>
                  </a:ext>
                </a:extLst>
              </a:tr>
              <a:tr h="205119">
                <a:tc vMerge="1">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Соблюдение речевых норм</a:t>
                      </a:r>
                      <a:endPar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fontAlgn="b"/>
                      <a:r>
                        <a:rPr lang="ru-RU"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70,95</a:t>
                      </a:r>
                    </a:p>
                  </a:txBody>
                  <a:tcPr marL="9525" marR="9525" marT="9525"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71,64</a:t>
                      </a:r>
                    </a:p>
                  </a:txBody>
                  <a:tcPr marL="9525" marR="9525" marT="9525" marB="0" anchor="ctr"/>
                </a:tc>
                <a:extLst>
                  <a:ext uri="{0D108BD9-81ED-4DB2-BD59-A6C34878D82A}">
                    <a16:rowId xmlns:a16="http://schemas.microsoft.com/office/drawing/2014/main" val="10009"/>
                  </a:ext>
                </a:extLst>
              </a:tr>
              <a:tr h="205119">
                <a:tc vMerge="1">
                  <a:txBody>
                    <a:bodyPr/>
                    <a:lstStyle/>
                    <a:p>
                      <a:endParaRPr lang="ru-RU" sz="95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ФК</a:t>
                      </a:r>
                      <a:r>
                        <a:rPr lang="ru-RU" sz="1200" kern="1200" baseline="-25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2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Фактическая точность письменной речи</a:t>
                      </a:r>
                      <a:endPar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93,27</a:t>
                      </a:r>
                    </a:p>
                  </a:txBody>
                  <a:tcPr marL="9525" marR="9525" marT="9525" marB="0" anchor="ctr"/>
                </a:tc>
                <a:tc>
                  <a:txBody>
                    <a:bodyPr/>
                    <a:lstStyle/>
                    <a:p>
                      <a:pPr algn="ctr" fontAlgn="b"/>
                      <a:r>
                        <a:rPr lang="ru-RU"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93,67</a:t>
                      </a:r>
                    </a:p>
                  </a:txBody>
                  <a:tcPr marL="9525" marR="9525" marT="9525" marB="0" anchor="ctr"/>
                </a:tc>
                <a:extLst>
                  <a:ext uri="{0D108BD9-81ED-4DB2-BD59-A6C34878D82A}">
                    <a16:rowId xmlns:a16="http://schemas.microsoft.com/office/drawing/2014/main" val="10010"/>
                  </a:ext>
                </a:extLst>
              </a:tr>
            </a:tbl>
          </a:graphicData>
        </a:graphic>
      </p:graphicFrame>
      <p:sp>
        <p:nvSpPr>
          <p:cNvPr id="7" name="TextBox 6"/>
          <p:cNvSpPr txBox="1"/>
          <p:nvPr/>
        </p:nvSpPr>
        <p:spPr>
          <a:xfrm>
            <a:off x="962891" y="1190460"/>
            <a:ext cx="1817805" cy="300082"/>
          </a:xfrm>
          <a:prstGeom prst="rect">
            <a:avLst/>
          </a:prstGeom>
          <a:noFill/>
        </p:spPr>
        <p:txBody>
          <a:bodyPr wrap="none" rtlCol="0">
            <a:spAutoFit/>
          </a:bodyPr>
          <a:lstStyle/>
          <a:p>
            <a:r>
              <a:rPr lang="ru-RU" i="1" dirty="0" smtClean="0"/>
              <a:t>Пример 1-го района</a:t>
            </a:r>
            <a:endParaRPr lang="ru-RU" i="1" dirty="0"/>
          </a:p>
        </p:txBody>
      </p:sp>
    </p:spTree>
    <p:extLst>
      <p:ext uri="{BB962C8B-B14F-4D97-AF65-F5344CB8AC3E}">
        <p14:creationId xmlns:p14="http://schemas.microsoft.com/office/powerpoint/2010/main" val="1209004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Рисунок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73863" y="80963"/>
            <a:ext cx="973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Рисунок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2088" y="74613"/>
            <a:ext cx="1182687"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Box 11"/>
          <p:cNvSpPr txBox="1">
            <a:spLocks noChangeArrowheads="1"/>
          </p:cNvSpPr>
          <p:nvPr/>
        </p:nvSpPr>
        <p:spPr bwMode="auto">
          <a:xfrm>
            <a:off x="755650" y="165100"/>
            <a:ext cx="5953125" cy="40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defTabSz="1217613">
              <a:defRPr>
                <a:solidFill>
                  <a:schemeClr val="tx1"/>
                </a:solidFill>
                <a:latin typeface="Arial" panose="020B0604020202020204" pitchFamily="34" charset="0"/>
              </a:defRPr>
            </a:lvl1pPr>
            <a:lvl2pPr marL="742950" indent="-285750" defTabSz="1217613">
              <a:defRPr>
                <a:solidFill>
                  <a:schemeClr val="tx1"/>
                </a:solidFill>
                <a:latin typeface="Arial" panose="020B0604020202020204" pitchFamily="34" charset="0"/>
              </a:defRPr>
            </a:lvl2pPr>
            <a:lvl3pPr marL="1143000" indent="-228600" defTabSz="1217613">
              <a:defRPr>
                <a:solidFill>
                  <a:schemeClr val="tx1"/>
                </a:solidFill>
                <a:latin typeface="Arial" panose="020B0604020202020204" pitchFamily="34" charset="0"/>
              </a:defRPr>
            </a:lvl3pPr>
            <a:lvl4pPr marL="1600200" indent="-228600" defTabSz="1217613">
              <a:defRPr>
                <a:solidFill>
                  <a:schemeClr val="tx1"/>
                </a:solidFill>
                <a:latin typeface="Arial" panose="020B0604020202020204" pitchFamily="34" charset="0"/>
              </a:defRPr>
            </a:lvl4pPr>
            <a:lvl5pPr marL="2057400" indent="-228600" defTabSz="1217613">
              <a:defRPr>
                <a:solidFill>
                  <a:schemeClr val="tx1"/>
                </a:solidFill>
                <a:latin typeface="Arial" panose="020B0604020202020204" pitchFamily="34" charset="0"/>
              </a:defRPr>
            </a:lvl5pPr>
            <a:lvl6pPr marL="2514600" indent="-228600" defTabSz="1217613" eaLnBrk="0" fontAlgn="base" hangingPunct="0">
              <a:spcBef>
                <a:spcPct val="0"/>
              </a:spcBef>
              <a:spcAft>
                <a:spcPct val="0"/>
              </a:spcAft>
              <a:defRPr>
                <a:solidFill>
                  <a:schemeClr val="tx1"/>
                </a:solidFill>
                <a:latin typeface="Arial" panose="020B0604020202020204" pitchFamily="34" charset="0"/>
              </a:defRPr>
            </a:lvl6pPr>
            <a:lvl7pPr marL="2971800" indent="-228600" defTabSz="1217613" eaLnBrk="0" fontAlgn="base" hangingPunct="0">
              <a:spcBef>
                <a:spcPct val="0"/>
              </a:spcBef>
              <a:spcAft>
                <a:spcPct val="0"/>
              </a:spcAft>
              <a:defRPr>
                <a:solidFill>
                  <a:schemeClr val="tx1"/>
                </a:solidFill>
                <a:latin typeface="Arial" panose="020B0604020202020204" pitchFamily="34" charset="0"/>
              </a:defRPr>
            </a:lvl7pPr>
            <a:lvl8pPr marL="3429000" indent="-228600" defTabSz="1217613" eaLnBrk="0" fontAlgn="base" hangingPunct="0">
              <a:spcBef>
                <a:spcPct val="0"/>
              </a:spcBef>
              <a:spcAft>
                <a:spcPct val="0"/>
              </a:spcAft>
              <a:defRPr>
                <a:solidFill>
                  <a:schemeClr val="tx1"/>
                </a:solidFill>
                <a:latin typeface="Arial" panose="020B0604020202020204" pitchFamily="34" charset="0"/>
              </a:defRPr>
            </a:lvl8pPr>
            <a:lvl9pPr marL="3886200" indent="-228600" defTabSz="1217613" eaLnBrk="0" fontAlgn="base" hangingPunct="0">
              <a:spcBef>
                <a:spcPct val="0"/>
              </a:spcBef>
              <a:spcAft>
                <a:spcPct val="0"/>
              </a:spcAft>
              <a:defRPr>
                <a:solidFill>
                  <a:schemeClr val="tx1"/>
                </a:solidFill>
                <a:latin typeface="Arial" panose="020B0604020202020204" pitchFamily="34" charset="0"/>
              </a:defRPr>
            </a:lvl9pPr>
          </a:lstStyle>
          <a:p>
            <a:r>
              <a:rPr lang="ru-RU" altLang="ru-RU" sz="2000" b="1" dirty="0">
                <a:solidFill>
                  <a:srgbClr val="4A452A"/>
                </a:solidFill>
                <a:effectLst>
                  <a:outerShdw blurRad="38100" dist="38100" dir="2700000" algn="tl">
                    <a:srgbClr val="000000">
                      <a:alpha val="43137"/>
                    </a:srgbClr>
                  </a:outerShdw>
                </a:effectLst>
                <a:cs typeface="Times New Roman" panose="02020603050405020304" pitchFamily="18" charset="0"/>
              </a:rPr>
              <a:t>ЕГЭ ПО ОБЩЕСТВОЗНАНИЮ</a:t>
            </a:r>
          </a:p>
        </p:txBody>
      </p:sp>
      <p:sp>
        <p:nvSpPr>
          <p:cNvPr id="15" name="Прямоугольник 14"/>
          <p:cNvSpPr/>
          <p:nvPr/>
        </p:nvSpPr>
        <p:spPr>
          <a:xfrm>
            <a:off x="900113" y="665163"/>
            <a:ext cx="790575" cy="3492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783" eaLnBrk="1" fontAlgn="auto" hangingPunct="1">
              <a:spcBef>
                <a:spcPts val="0"/>
              </a:spcBef>
              <a:spcAft>
                <a:spcPts val="0"/>
              </a:spcAft>
              <a:defRPr/>
            </a:pPr>
            <a:endParaRPr lang="ru-RU" sz="1350" dirty="0">
              <a:solidFill>
                <a:prstClr val="white"/>
              </a:solidFill>
              <a:latin typeface="Montserrat" panose="00000500000000000000" pitchFamily="2" charset="-52"/>
            </a:endParaRPr>
          </a:p>
        </p:txBody>
      </p:sp>
      <p:sp>
        <p:nvSpPr>
          <p:cNvPr id="39942" name="Прямоугольник 1"/>
          <p:cNvSpPr>
            <a:spLocks noChangeArrowheads="1"/>
          </p:cNvSpPr>
          <p:nvPr/>
        </p:nvSpPr>
        <p:spPr bwMode="auto">
          <a:xfrm>
            <a:off x="1000696" y="1024593"/>
            <a:ext cx="75809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1400" dirty="0" err="1"/>
              <a:t>Cредний</a:t>
            </a:r>
            <a:r>
              <a:rPr lang="ru-RU" altLang="ru-RU" sz="1400" dirty="0"/>
              <a:t> процент выполнения ЕГЭ по обществознанию </a:t>
            </a:r>
            <a:endParaRPr lang="en-US" altLang="ru-RU" sz="1400" dirty="0" smtClean="0"/>
          </a:p>
          <a:p>
            <a:r>
              <a:rPr lang="ru-RU" altLang="ru-RU" sz="1400" dirty="0" smtClean="0"/>
              <a:t>в </a:t>
            </a:r>
            <a:r>
              <a:rPr lang="ru-RU" altLang="ru-RU" sz="1400" dirty="0"/>
              <a:t>Республике Татарстан по всем вариантам</a:t>
            </a:r>
          </a:p>
        </p:txBody>
      </p:sp>
      <p:graphicFrame>
        <p:nvGraphicFramePr>
          <p:cNvPr id="2" name="Таблица 1"/>
          <p:cNvGraphicFramePr>
            <a:graphicFrameLocks noGrp="1"/>
          </p:cNvGraphicFramePr>
          <p:nvPr>
            <p:extLst>
              <p:ext uri="{D42A27DB-BD31-4B8C-83A1-F6EECF244321}">
                <p14:modId xmlns:p14="http://schemas.microsoft.com/office/powerpoint/2010/main" val="3076465481"/>
              </p:ext>
            </p:extLst>
          </p:nvPr>
        </p:nvGraphicFramePr>
        <p:xfrm>
          <a:off x="731073" y="2255520"/>
          <a:ext cx="8263702" cy="2087374"/>
        </p:xfrm>
        <a:graphic>
          <a:graphicData uri="http://schemas.openxmlformats.org/drawingml/2006/table">
            <a:tbl>
              <a:tblPr/>
              <a:tblGrid>
                <a:gridCol w="841821">
                  <a:extLst>
                    <a:ext uri="{9D8B030D-6E8A-4147-A177-3AD203B41FA5}">
                      <a16:colId xmlns:a16="http://schemas.microsoft.com/office/drawing/2014/main" val="625452018"/>
                    </a:ext>
                  </a:extLst>
                </a:gridCol>
                <a:gridCol w="4450080">
                  <a:extLst>
                    <a:ext uri="{9D8B030D-6E8A-4147-A177-3AD203B41FA5}">
                      <a16:colId xmlns:a16="http://schemas.microsoft.com/office/drawing/2014/main" val="4257949731"/>
                    </a:ext>
                  </a:extLst>
                </a:gridCol>
                <a:gridCol w="1445107">
                  <a:extLst>
                    <a:ext uri="{9D8B030D-6E8A-4147-A177-3AD203B41FA5}">
                      <a16:colId xmlns:a16="http://schemas.microsoft.com/office/drawing/2014/main" val="3320634671"/>
                    </a:ext>
                  </a:extLst>
                </a:gridCol>
                <a:gridCol w="1526694">
                  <a:extLst>
                    <a:ext uri="{9D8B030D-6E8A-4147-A177-3AD203B41FA5}">
                      <a16:colId xmlns:a16="http://schemas.microsoft.com/office/drawing/2014/main" val="983268025"/>
                    </a:ext>
                  </a:extLst>
                </a:gridCol>
              </a:tblGrid>
              <a:tr h="506603">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Проверяемые элементы содержания / умения</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Уровень сложности</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Средний % вып.</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48327955"/>
                  </a:ext>
                </a:extLst>
              </a:tr>
              <a:tr h="98755">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Arial" panose="020B0604020202020204" pitchFamily="34" charset="0"/>
                          <a:cs typeface="Times New Roman" panose="02020603050405020304" pitchFamily="18" charset="0"/>
                        </a:rPr>
                        <a:t>24K1</a:t>
                      </a:r>
                      <a:endParaRPr kumimoji="0" lang="ru-RU" altLang="ru-RU"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2813" rtl="0" eaLnBrk="1" fontAlgn="base" latinLnBrk="0" hangingPunct="1">
                        <a:lnSpc>
                          <a:spcPct val="107000"/>
                        </a:lnSpc>
                        <a:spcBef>
                          <a:spcPct val="0"/>
                        </a:spcBef>
                        <a:spcAft>
                          <a:spcPct val="0"/>
                        </a:spcAft>
                        <a:buClrTx/>
                        <a:buSzTx/>
                        <a:buFontTx/>
                        <a:buNone/>
                        <a:tabLst/>
                      </a:pPr>
                      <a:r>
                        <a:rPr kumimoji="0" lang="ru-RU" altLang="ru-RU" sz="1600" b="0"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Раскрытие темы по существу</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0"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В</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37</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0986278"/>
                  </a:ext>
                </a:extLst>
              </a:tr>
              <a:tr h="0">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24K2</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2813" rtl="0" eaLnBrk="1" fontAlgn="base" latinLnBrk="0" hangingPunct="1">
                        <a:lnSpc>
                          <a:spcPct val="107000"/>
                        </a:lnSpc>
                        <a:spcBef>
                          <a:spcPct val="0"/>
                        </a:spcBef>
                        <a:spcAft>
                          <a:spcPct val="0"/>
                        </a:spcAft>
                        <a:buClrTx/>
                        <a:buSzTx/>
                        <a:buFontTx/>
                        <a:buNone/>
                        <a:tabLst/>
                      </a:pPr>
                      <a:r>
                        <a:rPr kumimoji="0" lang="ru-RU" altLang="ru-RU" sz="1600" b="0"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Корректность формулировок пунктов и подпунктов плана</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0"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В</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20</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27880041"/>
                  </a:ext>
                </a:extLst>
              </a:tr>
              <a:tr h="27127">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25K1</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2813" rtl="0" eaLnBrk="1" fontAlgn="base" latinLnBrk="0" hangingPunct="1">
                        <a:lnSpc>
                          <a:spcPct val="107000"/>
                        </a:lnSpc>
                        <a:spcBef>
                          <a:spcPct val="0"/>
                        </a:spcBef>
                        <a:spcAft>
                          <a:spcPct val="0"/>
                        </a:spcAft>
                        <a:buClrTx/>
                        <a:buSzTx/>
                        <a:buFontTx/>
                        <a:buNone/>
                        <a:tabLst/>
                      </a:pPr>
                      <a:r>
                        <a:rPr kumimoji="0" lang="ru-RU" altLang="ru-RU" sz="1600" b="0"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Обоснование</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0"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В</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26</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59218506"/>
                  </a:ext>
                </a:extLst>
              </a:tr>
              <a:tr h="61884">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25K2</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2813" rtl="0" eaLnBrk="1" fontAlgn="base" latinLnBrk="0" hangingPunct="1">
                        <a:lnSpc>
                          <a:spcPct val="107000"/>
                        </a:lnSpc>
                        <a:spcBef>
                          <a:spcPct val="0"/>
                        </a:spcBef>
                        <a:spcAft>
                          <a:spcPct val="0"/>
                        </a:spcAft>
                        <a:buClrTx/>
                        <a:buSzTx/>
                        <a:buFontTx/>
                        <a:buNone/>
                        <a:tabLst/>
                      </a:pPr>
                      <a:r>
                        <a:rPr kumimoji="0" lang="ru-RU" altLang="ru-RU" sz="1600" b="0"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Ответ на вопрос</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0"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В</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29</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77408608"/>
                  </a:ext>
                </a:extLst>
              </a:tr>
              <a:tr h="61884">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25K3</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2813" rtl="0" eaLnBrk="1" fontAlgn="base" latinLnBrk="0" hangingPunct="1">
                        <a:lnSpc>
                          <a:spcPct val="107000"/>
                        </a:lnSpc>
                        <a:spcBef>
                          <a:spcPct val="0"/>
                        </a:spcBef>
                        <a:spcAft>
                          <a:spcPct val="0"/>
                        </a:spcAft>
                        <a:buClrTx/>
                        <a:buSzTx/>
                        <a:buFontTx/>
                        <a:buNone/>
                        <a:tabLst/>
                      </a:pPr>
                      <a:r>
                        <a:rPr kumimoji="0" lang="ru-RU" altLang="ru-RU" sz="1600" b="0"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Примеры</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0" i="0" u="none" strike="noStrike" cap="none" normalizeH="0" baseline="0" smtClean="0">
                          <a:ln>
                            <a:noFill/>
                          </a:ln>
                          <a:solidFill>
                            <a:srgbClr val="C00000"/>
                          </a:solidFill>
                          <a:effectLst/>
                          <a:latin typeface="Arial" panose="020B0604020202020204" pitchFamily="34" charset="0"/>
                          <a:cs typeface="Times New Roman" panose="02020603050405020304" pitchFamily="18" charset="0"/>
                        </a:rPr>
                        <a:t>В</a:t>
                      </a:r>
                      <a:endParaRPr kumimoji="0" lang="ru-RU" altLang="ru-RU" sz="16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defTabSz="9128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9128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9128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9128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9128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912813"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9525" marR="0" lvl="0" indent="0" algn="ctr" defTabSz="912813" rtl="0" eaLnBrk="1" fontAlgn="base" latinLnBrk="0" hangingPunct="1">
                        <a:lnSpc>
                          <a:spcPct val="107000"/>
                        </a:lnSpc>
                        <a:spcBef>
                          <a:spcPct val="0"/>
                        </a:spcBef>
                        <a:spcAft>
                          <a:spcPct val="0"/>
                        </a:spcAft>
                        <a:buClrTx/>
                        <a:buSzTx/>
                        <a:buFontTx/>
                        <a:buNone/>
                        <a:tabLst/>
                      </a:pPr>
                      <a:r>
                        <a:rPr kumimoji="0" lang="ru-RU" altLang="ru-RU" sz="1600" b="1" i="0" u="none" strike="noStrike" cap="none" normalizeH="0" baseline="0" dirty="0" smtClean="0">
                          <a:ln>
                            <a:noFill/>
                          </a:ln>
                          <a:solidFill>
                            <a:srgbClr val="C00000"/>
                          </a:solidFill>
                          <a:effectLst/>
                          <a:latin typeface="Arial" panose="020B0604020202020204" pitchFamily="34" charset="0"/>
                          <a:cs typeface="Times New Roman" panose="02020603050405020304" pitchFamily="18" charset="0"/>
                        </a:rPr>
                        <a:t>25</a:t>
                      </a:r>
                      <a:endParaRPr kumimoji="0" lang="ru-RU" altLang="ru-RU"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endParaRPr>
                    </a:p>
                  </a:txBody>
                  <a:tcPr marL="1856" marR="185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22806214"/>
                  </a:ext>
                </a:extLst>
              </a:tr>
            </a:tbl>
          </a:graphicData>
        </a:graphic>
      </p:graphicFrame>
    </p:spTree>
    <p:extLst>
      <p:ext uri="{BB962C8B-B14F-4D97-AF65-F5344CB8AC3E}">
        <p14:creationId xmlns:p14="http://schemas.microsoft.com/office/powerpoint/2010/main" val="2482916172"/>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7970" y="1097542"/>
            <a:ext cx="8280920" cy="553961"/>
          </a:xfrm>
          <a:prstGeom prst="rect">
            <a:avLst/>
          </a:prstGeom>
        </p:spPr>
        <p:txBody>
          <a:bodyPr wrap="square" lIns="91404" tIns="45702" rIns="91404" bIns="45702">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6" name="TextBox 5"/>
          <p:cNvSpPr txBox="1"/>
          <p:nvPr/>
        </p:nvSpPr>
        <p:spPr>
          <a:xfrm>
            <a:off x="750090" y="186134"/>
            <a:ext cx="8198369" cy="400110"/>
          </a:xfrm>
          <a:prstGeom prst="rect">
            <a:avLst/>
          </a:prstGeom>
          <a:noFill/>
        </p:spPr>
        <p:txBody>
          <a:bodyPr wrap="square" rtlCol="0">
            <a:spAutoFit/>
          </a:bodyPr>
          <a:lstStyle/>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САЙТ ФИПИ</a:t>
            </a:r>
            <a:endPar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endParaRPr>
          </a:p>
        </p:txBody>
      </p:sp>
      <p:sp>
        <p:nvSpPr>
          <p:cNvPr id="11" name="Slide Number Placeholder 1"/>
          <p:cNvSpPr txBox="1">
            <a:spLocks/>
          </p:cNvSpPr>
          <p:nvPr/>
        </p:nvSpPr>
        <p:spPr>
          <a:xfrm>
            <a:off x="7010400" y="14084"/>
            <a:ext cx="2133600"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8" name="Slide Number Placeholder 1"/>
          <p:cNvSpPr txBox="1">
            <a:spLocks/>
          </p:cNvSpPr>
          <p:nvPr/>
        </p:nvSpPr>
        <p:spPr>
          <a:xfrm>
            <a:off x="6961064" y="-25171"/>
            <a:ext cx="2182935"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9" name="Прямоугольник 8"/>
          <p:cNvSpPr/>
          <p:nvPr/>
        </p:nvSpPr>
        <p:spPr>
          <a:xfrm>
            <a:off x="832398" y="662600"/>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pic>
        <p:nvPicPr>
          <p:cNvPr id="3" name="Рисунок 2"/>
          <p:cNvPicPr>
            <a:picLocks noChangeAspect="1"/>
          </p:cNvPicPr>
          <p:nvPr/>
        </p:nvPicPr>
        <p:blipFill>
          <a:blip r:embed="rId4"/>
          <a:stretch>
            <a:fillRect/>
          </a:stretch>
        </p:blipFill>
        <p:spPr>
          <a:xfrm>
            <a:off x="891758" y="1244211"/>
            <a:ext cx="7511635" cy="3766923"/>
          </a:xfrm>
          <a:prstGeom prst="rect">
            <a:avLst/>
          </a:prstGeom>
        </p:spPr>
      </p:pic>
    </p:spTree>
    <p:extLst>
      <p:ext uri="{BB962C8B-B14F-4D97-AF65-F5344CB8AC3E}">
        <p14:creationId xmlns:p14="http://schemas.microsoft.com/office/powerpoint/2010/main" val="3939754429"/>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7970" y="1097542"/>
            <a:ext cx="8280920" cy="553961"/>
          </a:xfrm>
          <a:prstGeom prst="rect">
            <a:avLst/>
          </a:prstGeom>
        </p:spPr>
        <p:txBody>
          <a:bodyPr wrap="square" lIns="91404" tIns="45702" rIns="91404" bIns="45702">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6" name="TextBox 5"/>
          <p:cNvSpPr txBox="1"/>
          <p:nvPr/>
        </p:nvSpPr>
        <p:spPr>
          <a:xfrm>
            <a:off x="750090" y="186134"/>
            <a:ext cx="8198369" cy="400110"/>
          </a:xfrm>
          <a:prstGeom prst="rect">
            <a:avLst/>
          </a:prstGeom>
          <a:noFill/>
        </p:spPr>
        <p:txBody>
          <a:bodyPr wrap="square" rtlCol="0">
            <a:spAutoFit/>
          </a:bodyPr>
          <a:lstStyle/>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ЗАЯВЛЕНИЕ</a:t>
            </a:r>
            <a:endPar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endParaRPr>
          </a:p>
        </p:txBody>
      </p:sp>
      <p:sp>
        <p:nvSpPr>
          <p:cNvPr id="11" name="Slide Number Placeholder 1"/>
          <p:cNvSpPr txBox="1">
            <a:spLocks/>
          </p:cNvSpPr>
          <p:nvPr/>
        </p:nvSpPr>
        <p:spPr>
          <a:xfrm>
            <a:off x="7010400" y="14084"/>
            <a:ext cx="2133600"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8" name="Slide Number Placeholder 1"/>
          <p:cNvSpPr txBox="1">
            <a:spLocks/>
          </p:cNvSpPr>
          <p:nvPr/>
        </p:nvSpPr>
        <p:spPr>
          <a:xfrm>
            <a:off x="6961064" y="-25171"/>
            <a:ext cx="2182935"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9" name="Прямоугольник 8"/>
          <p:cNvSpPr/>
          <p:nvPr/>
        </p:nvSpPr>
        <p:spPr>
          <a:xfrm>
            <a:off x="832398" y="662600"/>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2" name="Прямоугольник 1"/>
          <p:cNvSpPr/>
          <p:nvPr/>
        </p:nvSpPr>
        <p:spPr>
          <a:xfrm>
            <a:off x="1089660" y="1477261"/>
            <a:ext cx="7519230" cy="2677656"/>
          </a:xfrm>
          <a:prstGeom prst="rect">
            <a:avLst/>
          </a:prstGeom>
        </p:spPr>
        <p:txBody>
          <a:bodyPr wrap="square">
            <a:spAutoFit/>
          </a:bodyPr>
          <a:lstStyle/>
          <a:p>
            <a:pPr lvl="0" algn="ctr"/>
            <a:r>
              <a:rPr lang="ru-RU" sz="2800" b="1" i="1" dirty="0">
                <a:solidFill>
                  <a:srgbClr val="C00000"/>
                </a:solidFill>
              </a:rPr>
              <a:t>СОГЛАСИЕ НА ОБРАБОТКУ ПЕРСОНАЛЬНЫХ ДАННЫХ </a:t>
            </a:r>
            <a:r>
              <a:rPr lang="ru-RU" sz="2800" b="1" i="1" dirty="0" smtClean="0">
                <a:solidFill>
                  <a:srgbClr val="C00000"/>
                </a:solidFill>
              </a:rPr>
              <a:t> ДЛЯ ДОПУСКА К ГИА, </a:t>
            </a:r>
          </a:p>
          <a:p>
            <a:pPr lvl="0" algn="ctr"/>
            <a:r>
              <a:rPr lang="ru-RU" sz="2800" b="1" i="1" dirty="0" smtClean="0">
                <a:solidFill>
                  <a:srgbClr val="C00000"/>
                </a:solidFill>
              </a:rPr>
              <a:t>К СОЧИНЕНИЮ</a:t>
            </a:r>
          </a:p>
          <a:p>
            <a:pPr lvl="0" algn="ctr"/>
            <a:endParaRPr lang="ru-RU" sz="2800" b="1" i="1" dirty="0">
              <a:solidFill>
                <a:srgbClr val="C00000"/>
              </a:solidFill>
            </a:endParaRPr>
          </a:p>
          <a:p>
            <a:pPr lvl="0" algn="ctr"/>
            <a:r>
              <a:rPr lang="ru-RU" sz="2800" b="1" i="1" u="sng" dirty="0" smtClean="0">
                <a:solidFill>
                  <a:srgbClr val="C00000"/>
                </a:solidFill>
              </a:rPr>
              <a:t>ОТМЕНЕНО</a:t>
            </a:r>
            <a:endParaRPr lang="ru-RU" sz="2800" b="1" i="1" u="sng" dirty="0">
              <a:solidFill>
                <a:srgbClr val="C00000"/>
              </a:solidFill>
            </a:endParaRPr>
          </a:p>
        </p:txBody>
      </p:sp>
    </p:spTree>
    <p:extLst>
      <p:ext uri="{BB962C8B-B14F-4D97-AF65-F5344CB8AC3E}">
        <p14:creationId xmlns:p14="http://schemas.microsoft.com/office/powerpoint/2010/main" val="4159592034"/>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7970" y="1097542"/>
            <a:ext cx="8280920" cy="553961"/>
          </a:xfrm>
          <a:prstGeom prst="rect">
            <a:avLst/>
          </a:prstGeom>
        </p:spPr>
        <p:txBody>
          <a:bodyPr wrap="square" lIns="91404" tIns="45702" rIns="91404" bIns="45702">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6" name="TextBox 5"/>
          <p:cNvSpPr txBox="1"/>
          <p:nvPr/>
        </p:nvSpPr>
        <p:spPr>
          <a:xfrm>
            <a:off x="678873" y="63729"/>
            <a:ext cx="8253787" cy="1015663"/>
          </a:xfrm>
          <a:prstGeom prst="rect">
            <a:avLst/>
          </a:prstGeom>
          <a:noFill/>
        </p:spPr>
        <p:txBody>
          <a:bodyPr wrap="square" rtlCol="0">
            <a:spAutoFit/>
          </a:bodyPr>
          <a:lstStyle/>
          <a:p>
            <a:pPr defTabSz="914378">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ПРОВЕДЕНИЕ РАЗЪЯСНИТЕЛЬНОЙ РАБОТЫ</a:t>
            </a:r>
          </a:p>
          <a:p>
            <a:pPr defTabSz="914378">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СО ВСЕМИ РОДИТЕЛЯМИ И ВЫПУСКНИКАМИ</a:t>
            </a:r>
          </a:p>
          <a:p>
            <a:pPr defTabSz="914378">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О РЕГИСТРАЦИИ НА ГОСУСЛУГАХ</a:t>
            </a:r>
            <a:endParaRPr lang="ru-RU" sz="2000" b="1" dirty="0">
              <a:solidFill>
                <a:srgbClr val="002060"/>
              </a:solidFill>
              <a:effectLst>
                <a:outerShdw blurRad="38100" dist="38100" dir="2700000" algn="tl">
                  <a:srgbClr val="000000">
                    <a:alpha val="43137"/>
                  </a:srgbClr>
                </a:outerShdw>
              </a:effectLst>
            </a:endParaRPr>
          </a:p>
        </p:txBody>
      </p:sp>
      <p:sp>
        <p:nvSpPr>
          <p:cNvPr id="11" name="Slide Number Placeholder 1"/>
          <p:cNvSpPr txBox="1">
            <a:spLocks/>
          </p:cNvSpPr>
          <p:nvPr/>
        </p:nvSpPr>
        <p:spPr>
          <a:xfrm>
            <a:off x="7010400" y="14084"/>
            <a:ext cx="2133600"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8" name="Slide Number Placeholder 1"/>
          <p:cNvSpPr txBox="1">
            <a:spLocks/>
          </p:cNvSpPr>
          <p:nvPr/>
        </p:nvSpPr>
        <p:spPr>
          <a:xfrm>
            <a:off x="6961064" y="-25171"/>
            <a:ext cx="2182935"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12" name="Прямоугольник 11"/>
          <p:cNvSpPr/>
          <p:nvPr/>
        </p:nvSpPr>
        <p:spPr>
          <a:xfrm>
            <a:off x="775855" y="1403208"/>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graphicFrame>
        <p:nvGraphicFramePr>
          <p:cNvPr id="2" name="Схема 1"/>
          <p:cNvGraphicFramePr/>
          <p:nvPr>
            <p:extLst>
              <p:ext uri="{D42A27DB-BD31-4B8C-83A1-F6EECF244321}">
                <p14:modId xmlns:p14="http://schemas.microsoft.com/office/powerpoint/2010/main" val="3289467630"/>
              </p:ext>
            </p:extLst>
          </p:nvPr>
        </p:nvGraphicFramePr>
        <p:xfrm>
          <a:off x="1046018" y="1097542"/>
          <a:ext cx="7562872"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5" name="Прямая соединительная линия 4"/>
          <p:cNvCxnSpPr/>
          <p:nvPr/>
        </p:nvCxnSpPr>
        <p:spPr>
          <a:xfrm>
            <a:off x="4555529" y="4260272"/>
            <a:ext cx="321271" cy="6928"/>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4929480"/>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7970" y="1097542"/>
            <a:ext cx="8280920" cy="553961"/>
          </a:xfrm>
          <a:prstGeom prst="rect">
            <a:avLst/>
          </a:prstGeom>
        </p:spPr>
        <p:txBody>
          <a:bodyPr wrap="square" lIns="91404" tIns="45702" rIns="91404" bIns="45702">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6" name="TextBox 5"/>
          <p:cNvSpPr txBox="1"/>
          <p:nvPr/>
        </p:nvSpPr>
        <p:spPr>
          <a:xfrm>
            <a:off x="750090" y="236046"/>
            <a:ext cx="8198369" cy="400110"/>
          </a:xfrm>
          <a:prstGeom prst="rect">
            <a:avLst/>
          </a:prstGeom>
          <a:noFill/>
        </p:spPr>
        <p:txBody>
          <a:bodyPr wrap="square" rtlCol="0">
            <a:spAutoFit/>
          </a:bodyPr>
          <a:lstStyle/>
          <a:p>
            <a:pPr lvl="0" defTabSz="1218809" eaLnBrk="0" hangingPunct="0">
              <a:defRPr/>
            </a:pPr>
            <a:r>
              <a:rPr lang="en-US"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X </a:t>
            </a: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КЛАСС</a:t>
            </a:r>
            <a:endPar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endParaRPr>
          </a:p>
        </p:txBody>
      </p:sp>
      <p:sp>
        <p:nvSpPr>
          <p:cNvPr id="11" name="Slide Number Placeholder 1"/>
          <p:cNvSpPr txBox="1">
            <a:spLocks/>
          </p:cNvSpPr>
          <p:nvPr/>
        </p:nvSpPr>
        <p:spPr>
          <a:xfrm>
            <a:off x="7010400" y="14084"/>
            <a:ext cx="2133600"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8" name="Slide Number Placeholder 1"/>
          <p:cNvSpPr txBox="1">
            <a:spLocks/>
          </p:cNvSpPr>
          <p:nvPr/>
        </p:nvSpPr>
        <p:spPr>
          <a:xfrm>
            <a:off x="6961064" y="-25171"/>
            <a:ext cx="2182935"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9" name="Прямоугольник 8"/>
          <p:cNvSpPr/>
          <p:nvPr/>
        </p:nvSpPr>
        <p:spPr>
          <a:xfrm>
            <a:off x="824778" y="775330"/>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2" name="Прямоугольник 1"/>
          <p:cNvSpPr/>
          <p:nvPr/>
        </p:nvSpPr>
        <p:spPr>
          <a:xfrm>
            <a:off x="1089660" y="1488689"/>
            <a:ext cx="7519230" cy="3108543"/>
          </a:xfrm>
          <a:prstGeom prst="rect">
            <a:avLst/>
          </a:prstGeom>
        </p:spPr>
        <p:txBody>
          <a:bodyPr wrap="square">
            <a:spAutoFit/>
          </a:bodyPr>
          <a:lstStyle/>
          <a:p>
            <a:pPr lvl="0" algn="ctr"/>
            <a:r>
              <a:rPr lang="ru-RU" sz="2800" b="1" i="1" dirty="0" smtClean="0"/>
              <a:t>Обучающиеся</a:t>
            </a:r>
            <a:r>
              <a:rPr lang="ru-RU" sz="2800" b="1" i="1" dirty="0" smtClean="0">
                <a:solidFill>
                  <a:srgbClr val="C00000"/>
                </a:solidFill>
              </a:rPr>
              <a:t> </a:t>
            </a:r>
            <a:r>
              <a:rPr lang="ru-RU" sz="2800" b="1" i="1" dirty="0">
                <a:solidFill>
                  <a:srgbClr val="C00000"/>
                </a:solidFill>
              </a:rPr>
              <a:t>X классов, </a:t>
            </a:r>
            <a:endParaRPr lang="ru-RU" sz="2800" b="1" i="1" dirty="0" smtClean="0">
              <a:solidFill>
                <a:srgbClr val="C00000"/>
              </a:solidFill>
            </a:endParaRPr>
          </a:p>
          <a:p>
            <a:pPr lvl="0" algn="ctr"/>
            <a:r>
              <a:rPr lang="ru-RU" sz="2800" b="1" i="1" dirty="0" smtClean="0"/>
              <a:t>участвующие </a:t>
            </a:r>
            <a:r>
              <a:rPr lang="ru-RU" sz="2800" b="1" i="1" dirty="0"/>
              <a:t>в экзаменах по отдельным учебным предметам, освоение которых завершилось ранее</a:t>
            </a:r>
            <a:r>
              <a:rPr lang="ru-RU" sz="2800" b="1" i="1" dirty="0" smtClean="0"/>
              <a:t>,</a:t>
            </a:r>
          </a:p>
          <a:p>
            <a:pPr lvl="0" algn="ctr"/>
            <a:r>
              <a:rPr lang="ru-RU" sz="2800" b="1" i="1" dirty="0" smtClean="0">
                <a:solidFill>
                  <a:srgbClr val="C00000"/>
                </a:solidFill>
              </a:rPr>
              <a:t> </a:t>
            </a:r>
          </a:p>
          <a:p>
            <a:pPr lvl="0" algn="ctr"/>
            <a:r>
              <a:rPr lang="ru-RU" sz="2800" b="1" i="1" u="sng" dirty="0" smtClean="0">
                <a:solidFill>
                  <a:srgbClr val="C00000"/>
                </a:solidFill>
              </a:rPr>
              <a:t>не </a:t>
            </a:r>
            <a:r>
              <a:rPr lang="ru-RU" sz="2800" b="1" i="1" u="sng" dirty="0">
                <a:solidFill>
                  <a:srgbClr val="C00000"/>
                </a:solidFill>
              </a:rPr>
              <a:t>участвуют </a:t>
            </a:r>
            <a:r>
              <a:rPr lang="ru-RU" sz="2800" b="1" i="1" dirty="0">
                <a:solidFill>
                  <a:srgbClr val="C00000"/>
                </a:solidFill>
              </a:rPr>
              <a:t>в итоговом сочинении (изложении) по окончании X класса.</a:t>
            </a:r>
          </a:p>
        </p:txBody>
      </p:sp>
    </p:spTree>
    <p:extLst>
      <p:ext uri="{BB962C8B-B14F-4D97-AF65-F5344CB8AC3E}">
        <p14:creationId xmlns:p14="http://schemas.microsoft.com/office/powerpoint/2010/main" val="3280094018"/>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87581" y="1097542"/>
            <a:ext cx="7521307" cy="553961"/>
          </a:xfrm>
          <a:prstGeom prst="rect">
            <a:avLst/>
          </a:prstGeom>
        </p:spPr>
        <p:txBody>
          <a:bodyPr wrap="square" lIns="91404" tIns="45702" rIns="91404" bIns="45702">
            <a:spAutoFit/>
          </a:bodyPr>
          <a:lstStyle/>
          <a:p>
            <a:pPr marL="0" marR="0" lvl="0" indent="0" algn="ctr" defTabSz="685732"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3" name="TextBox 12"/>
          <p:cNvSpPr txBox="1"/>
          <p:nvPr/>
        </p:nvSpPr>
        <p:spPr>
          <a:xfrm>
            <a:off x="624840" y="94300"/>
            <a:ext cx="6027420" cy="707884"/>
          </a:xfrm>
          <a:prstGeom prst="rect">
            <a:avLst/>
          </a:prstGeom>
          <a:noFill/>
        </p:spPr>
        <p:txBody>
          <a:bodyPr wrap="square" lIns="91438" tIns="45719" rIns="91438" bIns="45719" rtlCol="0">
            <a:spAutoFit/>
          </a:bodyPr>
          <a:lstStyle/>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ИТОГОВОЕ СОЧИНЕНИЕ </a:t>
            </a:r>
          </a:p>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НА </a:t>
            </a:r>
            <a:r>
              <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2024/2025 УЧЕБНЫЙ ГОД</a:t>
            </a:r>
            <a:endParaRPr kumimoji="0" lang="ru-RU" sz="2000" b="1" i="0" u="none" strike="noStrike" kern="1200" cap="none" spc="0" normalizeH="0" baseline="0" noProof="0" dirty="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4" name="Прямоугольник 13"/>
          <p:cNvSpPr/>
          <p:nvPr/>
        </p:nvSpPr>
        <p:spPr>
          <a:xfrm>
            <a:off x="914832" y="875905"/>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pic>
        <p:nvPicPr>
          <p:cNvPr id="5" name="Рисунок 4"/>
          <p:cNvPicPr>
            <a:picLocks noChangeAspect="1"/>
          </p:cNvPicPr>
          <p:nvPr/>
        </p:nvPicPr>
        <p:blipFill>
          <a:blip r:embed="rId6"/>
          <a:stretch>
            <a:fillRect/>
          </a:stretch>
        </p:blipFill>
        <p:spPr>
          <a:xfrm>
            <a:off x="1028700" y="950100"/>
            <a:ext cx="7265522" cy="4124820"/>
          </a:xfrm>
          <a:prstGeom prst="rect">
            <a:avLst/>
          </a:prstGeom>
        </p:spPr>
      </p:pic>
    </p:spTree>
    <p:extLst>
      <p:ext uri="{BB962C8B-B14F-4D97-AF65-F5344CB8AC3E}">
        <p14:creationId xmlns:p14="http://schemas.microsoft.com/office/powerpoint/2010/main" val="2837629123"/>
      </p:ext>
    </p:extLst>
  </p:cSld>
  <p:clrMapOvr>
    <a:overrideClrMapping bg1="lt1" tx1="dk1" bg2="lt2" tx2="dk2" accent1="accent1" accent2="accent2" accent3="accent3" accent4="accent4" accent5="accent5" accent6="accent6" hlink="hlink" folHlink="folHlink"/>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87581" y="1097542"/>
            <a:ext cx="7521307" cy="553961"/>
          </a:xfrm>
          <a:prstGeom prst="rect">
            <a:avLst/>
          </a:prstGeom>
        </p:spPr>
        <p:txBody>
          <a:bodyPr wrap="square" lIns="91404" tIns="45702" rIns="91404" bIns="45702">
            <a:spAutoFit/>
          </a:bodyPr>
          <a:lstStyle/>
          <a:p>
            <a:pPr marL="0" marR="0" lvl="0" indent="0" algn="ctr" defTabSz="685732"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3" name="TextBox 12"/>
          <p:cNvSpPr txBox="1"/>
          <p:nvPr/>
        </p:nvSpPr>
        <p:spPr>
          <a:xfrm>
            <a:off x="647700" y="104923"/>
            <a:ext cx="5951219" cy="707884"/>
          </a:xfrm>
          <a:prstGeom prst="rect">
            <a:avLst/>
          </a:prstGeom>
          <a:noFill/>
        </p:spPr>
        <p:txBody>
          <a:bodyPr wrap="square" lIns="91438" tIns="45719" rIns="91438" bIns="45719" rtlCol="0">
            <a:spAutoFit/>
          </a:bodyPr>
          <a:lstStyle/>
          <a:p>
            <a:pPr marL="0" marR="0" lvl="0" indent="0" algn="l" defTabSz="1218809" rtl="0" eaLnBrk="0" fontAlgn="auto" latinLnBrk="0" hangingPunct="0">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rPr>
              <a:t>ОБРАЗЕЦ КОМПЛЕКТА ТЕМ ИТОГОВОГО СОЧИНЕНИЯ НА 2024/2025 УЧЕБНЫЙ ГОД</a:t>
            </a:r>
            <a:endParaRPr kumimoji="0" lang="ru-RU" sz="2000" b="1" i="0" u="none" strike="noStrike" kern="1200" cap="none" spc="0" normalizeH="0" baseline="0" noProof="0" dirty="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4" name="Прямоугольник 13"/>
          <p:cNvSpPr/>
          <p:nvPr/>
        </p:nvSpPr>
        <p:spPr>
          <a:xfrm>
            <a:off x="899591" y="966771"/>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pic>
        <p:nvPicPr>
          <p:cNvPr id="2" name="Рисунок 1"/>
          <p:cNvPicPr>
            <a:picLocks noChangeAspect="1"/>
          </p:cNvPicPr>
          <p:nvPr/>
        </p:nvPicPr>
        <p:blipFill>
          <a:blip r:embed="rId6"/>
          <a:stretch>
            <a:fillRect/>
          </a:stretch>
        </p:blipFill>
        <p:spPr>
          <a:xfrm>
            <a:off x="1294879" y="1097542"/>
            <a:ext cx="7033260" cy="3901843"/>
          </a:xfrm>
          <a:prstGeom prst="rect">
            <a:avLst/>
          </a:prstGeom>
        </p:spPr>
      </p:pic>
    </p:spTree>
    <p:extLst>
      <p:ext uri="{BB962C8B-B14F-4D97-AF65-F5344CB8AC3E}">
        <p14:creationId xmlns:p14="http://schemas.microsoft.com/office/powerpoint/2010/main" val="2299754824"/>
      </p:ext>
    </p:extLst>
  </p:cSld>
  <p:clrMapOvr>
    <a:overrideClrMapping bg1="lt1" tx1="dk1" bg2="lt2" tx2="dk2" accent1="accent1" accent2="accent2" accent3="accent3" accent4="accent4" accent5="accent5" accent6="accent6" hlink="hlink" folHlink="folHlink"/>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87581" y="1097542"/>
            <a:ext cx="7521307" cy="553961"/>
          </a:xfrm>
          <a:prstGeom prst="rect">
            <a:avLst/>
          </a:prstGeom>
        </p:spPr>
        <p:txBody>
          <a:bodyPr wrap="square" lIns="91404" tIns="45702" rIns="91404" bIns="45702">
            <a:spAutoFit/>
          </a:bodyPr>
          <a:lstStyle/>
          <a:p>
            <a:pPr marL="0" marR="0" lvl="0" indent="0" algn="ctr" defTabSz="685732"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3" name="TextBox 12"/>
          <p:cNvSpPr txBox="1"/>
          <p:nvPr/>
        </p:nvSpPr>
        <p:spPr>
          <a:xfrm>
            <a:off x="647700" y="104923"/>
            <a:ext cx="5951219" cy="400108"/>
          </a:xfrm>
          <a:prstGeom prst="rect">
            <a:avLst/>
          </a:prstGeom>
          <a:noFill/>
        </p:spPr>
        <p:txBody>
          <a:bodyPr wrap="square" lIns="91438" tIns="45719" rIns="91438" bIns="45719" rtlCol="0">
            <a:spAutoFit/>
          </a:bodyPr>
          <a:lstStyle/>
          <a:p>
            <a:pPr marL="0" marR="0" lvl="0" indent="0" algn="l" defTabSz="1218809" rtl="0" eaLnBrk="0" fontAlgn="auto" latinLnBrk="0" hangingPunct="0">
              <a:lnSpc>
                <a:spcPct val="100000"/>
              </a:lnSpc>
              <a:spcBef>
                <a:spcPts val="0"/>
              </a:spcBef>
              <a:spcAft>
                <a:spcPts val="0"/>
              </a:spcAft>
              <a:buClrTx/>
              <a:buSzTx/>
              <a:buFontTx/>
              <a:buNone/>
              <a:tabLst/>
              <a:defRPr/>
            </a:pPr>
            <a:r>
              <a:rPr lang="ru-RU" sz="2000" b="1" dirty="0" smtClean="0">
                <a:solidFill>
                  <a:srgbClr val="EEECE1">
                    <a:lumMod val="25000"/>
                  </a:srgbClr>
                </a:solidFill>
                <a:effectLst>
                  <a:outerShdw blurRad="38100" dist="38100" dir="2700000" algn="tl">
                    <a:srgbClr val="000000">
                      <a:alpha val="43137"/>
                    </a:srgbClr>
                  </a:outerShdw>
                </a:effectLst>
                <a:latin typeface="Arial"/>
                <a:cs typeface="Times New Roman" panose="02020603050405020304" pitchFamily="18" charset="0"/>
              </a:rPr>
              <a:t>О </a:t>
            </a:r>
            <a:r>
              <a:rPr kumimoji="0" lang="ru-RU" sz="2000" b="1" i="0" u="none" strike="noStrike" kern="1200" cap="none" spc="0" normalizeH="0" baseline="0" noProof="0" dirty="0" smtClean="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rPr>
              <a:t>СОЧИНЕНИИ</a:t>
            </a:r>
            <a:endParaRPr kumimoji="0" lang="ru-RU" sz="2000" b="1" i="0" u="none" strike="noStrike" kern="1200" cap="none" spc="0" normalizeH="0" baseline="0" noProof="0" dirty="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4" name="Прямоугольник 13"/>
          <p:cNvSpPr/>
          <p:nvPr/>
        </p:nvSpPr>
        <p:spPr>
          <a:xfrm>
            <a:off x="831011" y="724469"/>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3" name="Прямоугольник 2"/>
          <p:cNvSpPr/>
          <p:nvPr/>
        </p:nvSpPr>
        <p:spPr>
          <a:xfrm>
            <a:off x="855641" y="1182342"/>
            <a:ext cx="7985185" cy="3539430"/>
          </a:xfrm>
          <a:prstGeom prst="rect">
            <a:avLst/>
          </a:prstGeom>
        </p:spPr>
        <p:txBody>
          <a:bodyPr wrap="square">
            <a:spAutoFit/>
          </a:bodyPr>
          <a:lstStyle/>
          <a:p>
            <a:pPr algn="just"/>
            <a:r>
              <a:rPr lang="ru-RU" sz="1400" dirty="0" smtClean="0"/>
              <a:t>«… </a:t>
            </a:r>
            <a:r>
              <a:rPr lang="ru-RU" sz="1600" dirty="0" smtClean="0"/>
              <a:t>Ранее </a:t>
            </a:r>
            <a:r>
              <a:rPr lang="ru-RU" sz="1600" dirty="0"/>
              <a:t>комментарий был нацелен на проблему, </a:t>
            </a:r>
            <a:r>
              <a:rPr lang="ru-RU" sz="1600" b="1" dirty="0"/>
              <a:t>сегодня – на авторскую позицию</a:t>
            </a:r>
            <a:r>
              <a:rPr lang="ru-RU" sz="1600" dirty="0"/>
              <a:t>. </a:t>
            </a:r>
            <a:endParaRPr lang="ru-RU" sz="1600" dirty="0" smtClean="0"/>
          </a:p>
          <a:p>
            <a:pPr algn="just"/>
            <a:endParaRPr lang="ru-RU" sz="1600" dirty="0"/>
          </a:p>
          <a:p>
            <a:pPr algn="just"/>
            <a:r>
              <a:rPr lang="ru-RU" sz="1600" dirty="0" smtClean="0"/>
              <a:t>	Это </a:t>
            </a:r>
            <a:r>
              <a:rPr lang="ru-RU" sz="1600" dirty="0"/>
              <a:t>более логично, особенно в контексте уже сформулированной за участников экзамена проблемы. В предыдущие годы </a:t>
            </a:r>
            <a:r>
              <a:rPr lang="ru-RU" sz="1600" dirty="0" smtClean="0"/>
              <a:t>потребность в </a:t>
            </a:r>
            <a:r>
              <a:rPr lang="ru-RU" sz="1600" dirty="0"/>
              <a:t>комментарии проблемы была обусловлена тем, что экзаменуемые самостоятельно формулировали её, тем самым возникала необходимость расшифровки того, что имелось в виду под сформулированной ими проблемой</a:t>
            </a:r>
            <a:r>
              <a:rPr lang="ru-RU" sz="1600" dirty="0" smtClean="0"/>
              <a:t>.</a:t>
            </a:r>
          </a:p>
          <a:p>
            <a:pPr algn="just"/>
            <a:endParaRPr lang="ru-RU" sz="1600" dirty="0"/>
          </a:p>
          <a:p>
            <a:pPr algn="just"/>
            <a:r>
              <a:rPr lang="ru-RU" sz="1600" dirty="0" smtClean="0"/>
              <a:t>	Переход </a:t>
            </a:r>
            <a:r>
              <a:rPr lang="ru-RU" sz="1600" dirty="0"/>
              <a:t>к комментарию авторской позиции означает более аналитическую, </a:t>
            </a:r>
            <a:r>
              <a:rPr lang="ru-RU" sz="1600" dirty="0" err="1"/>
              <a:t>интерпретационно</a:t>
            </a:r>
            <a:r>
              <a:rPr lang="ru-RU" sz="1600" dirty="0"/>
              <a:t> направленную </a:t>
            </a:r>
            <a:r>
              <a:rPr lang="ru-RU" sz="1600" b="1" dirty="0"/>
              <a:t>работу с исходным текстом, целью которой становится выявление авторских </a:t>
            </a:r>
            <a:r>
              <a:rPr lang="ru-RU" sz="1600" b="1" dirty="0" smtClean="0"/>
              <a:t>намерений».</a:t>
            </a:r>
          </a:p>
          <a:p>
            <a:pPr algn="just"/>
            <a:endParaRPr lang="ru-RU" sz="1600" dirty="0"/>
          </a:p>
          <a:p>
            <a:pPr algn="r"/>
            <a:r>
              <a:rPr lang="ru-RU" sz="1600" dirty="0" smtClean="0"/>
              <a:t>(</a:t>
            </a:r>
            <a:r>
              <a:rPr lang="ru-RU" sz="1600" dirty="0" err="1" smtClean="0"/>
              <a:t>Дощинский</a:t>
            </a:r>
            <a:r>
              <a:rPr lang="ru-RU" sz="1600" dirty="0" smtClean="0"/>
              <a:t> Р.А.)</a:t>
            </a:r>
            <a:endParaRPr lang="ru-RU" sz="1600" dirty="0"/>
          </a:p>
        </p:txBody>
      </p:sp>
    </p:spTree>
    <p:extLst>
      <p:ext uri="{BB962C8B-B14F-4D97-AF65-F5344CB8AC3E}">
        <p14:creationId xmlns:p14="http://schemas.microsoft.com/office/powerpoint/2010/main" val="775592641"/>
      </p:ext>
    </p:extLst>
  </p:cSld>
  <p:clrMapOvr>
    <a:overrideClrMapping bg1="lt1" tx1="dk1" bg2="lt2" tx2="dk2" accent1="accent1" accent2="accent2" accent3="accent3" accent4="accent4" accent5="accent5" accent6="accent6" hlink="hlink" folHlink="folHlink"/>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87581" y="1097542"/>
            <a:ext cx="7521307" cy="553961"/>
          </a:xfrm>
          <a:prstGeom prst="rect">
            <a:avLst/>
          </a:prstGeom>
        </p:spPr>
        <p:txBody>
          <a:bodyPr wrap="square" lIns="91404" tIns="45702" rIns="91404" bIns="45702">
            <a:spAutoFit/>
          </a:bodyPr>
          <a:lstStyle/>
          <a:p>
            <a:pPr marL="0" marR="0" lvl="0" indent="0" algn="ctr" defTabSz="685732"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pic>
        <p:nvPicPr>
          <p:cNvPr id="2" name="Рисунок 1"/>
          <p:cNvPicPr>
            <a:picLocks noChangeAspect="1"/>
          </p:cNvPicPr>
          <p:nvPr/>
        </p:nvPicPr>
        <p:blipFill>
          <a:blip r:embed="rId5"/>
          <a:stretch>
            <a:fillRect/>
          </a:stretch>
        </p:blipFill>
        <p:spPr>
          <a:xfrm>
            <a:off x="1111664" y="960120"/>
            <a:ext cx="7399875" cy="4133263"/>
          </a:xfrm>
          <a:prstGeom prst="rect">
            <a:avLst/>
          </a:prstGeom>
        </p:spPr>
      </p:pic>
    </p:spTree>
    <p:extLst>
      <p:ext uri="{BB962C8B-B14F-4D97-AF65-F5344CB8AC3E}">
        <p14:creationId xmlns:p14="http://schemas.microsoft.com/office/powerpoint/2010/main" val="502291354"/>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7970" y="1097542"/>
            <a:ext cx="8280920" cy="553961"/>
          </a:xfrm>
          <a:prstGeom prst="rect">
            <a:avLst/>
          </a:prstGeom>
        </p:spPr>
        <p:txBody>
          <a:bodyPr wrap="square" lIns="91404" tIns="45702" rIns="91404" bIns="45702">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6" name="TextBox 5"/>
          <p:cNvSpPr txBox="1"/>
          <p:nvPr/>
        </p:nvSpPr>
        <p:spPr>
          <a:xfrm>
            <a:off x="734291" y="63729"/>
            <a:ext cx="8198369" cy="707886"/>
          </a:xfrm>
          <a:prstGeom prst="rect">
            <a:avLst/>
          </a:prstGeom>
          <a:noFill/>
        </p:spPr>
        <p:txBody>
          <a:bodyPr wrap="square" rtlCol="0">
            <a:spAutoFit/>
          </a:bodyPr>
          <a:lstStyle/>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ИТОГОВОЕ СОЧИНЕНИЕ / ИЗЛОЖЕНИЕ </a:t>
            </a:r>
          </a:p>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НОРМАТИВНО-ПРАВОВЫЕ АКТЫ</a:t>
            </a:r>
            <a:endPar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endParaRPr>
          </a:p>
        </p:txBody>
      </p:sp>
      <p:sp>
        <p:nvSpPr>
          <p:cNvPr id="11" name="Slide Number Placeholder 1"/>
          <p:cNvSpPr txBox="1">
            <a:spLocks/>
          </p:cNvSpPr>
          <p:nvPr/>
        </p:nvSpPr>
        <p:spPr>
          <a:xfrm>
            <a:off x="7010400" y="14084"/>
            <a:ext cx="2133600"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5" name="Прямоугольник 4"/>
          <p:cNvSpPr/>
          <p:nvPr/>
        </p:nvSpPr>
        <p:spPr>
          <a:xfrm>
            <a:off x="1104900" y="1797322"/>
            <a:ext cx="7094220" cy="2108269"/>
          </a:xfrm>
          <a:prstGeom prst="rect">
            <a:avLst/>
          </a:prstGeom>
        </p:spPr>
        <p:txBody>
          <a:bodyPr wrap="square">
            <a:spAutoFit/>
          </a:bodyPr>
          <a:lstStyle/>
          <a:p>
            <a:pPr marL="285750" lvl="0" indent="-285750" algn="just">
              <a:spcAft>
                <a:spcPts val="600"/>
              </a:spcAft>
              <a:buFont typeface="Wingdings" panose="05000000000000000000" pitchFamily="2" charset="2"/>
              <a:buChar char="Ø"/>
              <a:defRPr/>
            </a:pPr>
            <a:r>
              <a:rPr lang="ru-RU" sz="1800" dirty="0" smtClean="0"/>
              <a:t>Приказ </a:t>
            </a:r>
            <a:r>
              <a:rPr lang="ru-RU" sz="1800" dirty="0"/>
              <a:t>Министерства просвещения Российской Федерации и Федеральной службы по надзору в сфере образования и науки </a:t>
            </a:r>
            <a:r>
              <a:rPr lang="ru-RU" sz="1800" b="1" dirty="0"/>
              <a:t>от 04 апреля 2023 г. № 233/552 </a:t>
            </a:r>
            <a:r>
              <a:rPr lang="ru-RU" sz="1800" dirty="0"/>
              <a:t>«Об утверждении Порядка проведения государственной итоговой аттестации по образовательным программам среднего общего образования</a:t>
            </a:r>
            <a:r>
              <a:rPr lang="ru-RU" sz="1800" dirty="0" smtClean="0"/>
              <a:t>»</a:t>
            </a:r>
          </a:p>
          <a:p>
            <a:pPr marL="285750" lvl="0" indent="-285750" algn="just">
              <a:spcAft>
                <a:spcPts val="600"/>
              </a:spcAft>
              <a:buFont typeface="Wingdings" panose="05000000000000000000" pitchFamily="2" charset="2"/>
              <a:buChar char="Ø"/>
              <a:defRPr/>
            </a:pPr>
            <a:r>
              <a:rPr lang="ru-RU" sz="1800" dirty="0" smtClean="0"/>
              <a:t>Часть </a:t>
            </a:r>
            <a:r>
              <a:rPr lang="en-US" sz="1800" dirty="0" smtClean="0"/>
              <a:t>III</a:t>
            </a:r>
            <a:r>
              <a:rPr lang="ru-RU" sz="1800" dirty="0" smtClean="0"/>
              <a:t> п.п.20-30 Приказа</a:t>
            </a:r>
            <a:endParaRPr lang="ru-RU" sz="1800" dirty="0"/>
          </a:p>
        </p:txBody>
      </p:sp>
      <p:sp>
        <p:nvSpPr>
          <p:cNvPr id="8" name="Slide Number Placeholder 1"/>
          <p:cNvSpPr txBox="1">
            <a:spLocks/>
          </p:cNvSpPr>
          <p:nvPr/>
        </p:nvSpPr>
        <p:spPr>
          <a:xfrm>
            <a:off x="6961064" y="-25171"/>
            <a:ext cx="2182935"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9" name="Прямоугольник 8"/>
          <p:cNvSpPr/>
          <p:nvPr/>
        </p:nvSpPr>
        <p:spPr>
          <a:xfrm>
            <a:off x="823392" y="917434"/>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Tree>
    <p:extLst>
      <p:ext uri="{BB962C8B-B14F-4D97-AF65-F5344CB8AC3E}">
        <p14:creationId xmlns:p14="http://schemas.microsoft.com/office/powerpoint/2010/main" val="4031576119"/>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1814360"/>
            <a:ext cx="8604448" cy="1446550"/>
          </a:xfrm>
          <a:prstGeom prst="rect">
            <a:avLst/>
          </a:prstGeom>
        </p:spPr>
        <p:txBody>
          <a:bodyPr wrap="square">
            <a:spAutoFit/>
          </a:bodyPr>
          <a:lstStyle/>
          <a:p>
            <a:pPr algn="ctr">
              <a:spcAft>
                <a:spcPts val="0"/>
              </a:spcAft>
            </a:pPr>
            <a:r>
              <a:rPr lang="ru-RU" sz="4400" b="1" dirty="0" smtClean="0">
                <a:solidFill>
                  <a:srgbClr val="002060"/>
                </a:solidFill>
                <a:effectLst>
                  <a:outerShdw blurRad="38100" dist="38100" dir="2700000" algn="tl">
                    <a:srgbClr val="000000">
                      <a:alpha val="43137"/>
                    </a:srgbClr>
                  </a:outerShdw>
                </a:effectLst>
              </a:rPr>
              <a:t>Спасибо за внимание!</a:t>
            </a:r>
          </a:p>
          <a:p>
            <a:pPr algn="ctr">
              <a:spcAft>
                <a:spcPts val="0"/>
              </a:spcAft>
            </a:pPr>
            <a:endParaRPr lang="ru-RU" sz="4400" b="1"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9141359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80" y="1090285"/>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6" name="TextBox 15"/>
          <p:cNvSpPr txBox="1"/>
          <p:nvPr/>
        </p:nvSpPr>
        <p:spPr>
          <a:xfrm>
            <a:off x="803564" y="164468"/>
            <a:ext cx="5444836" cy="707884"/>
          </a:xfrm>
          <a:prstGeom prst="rect">
            <a:avLst/>
          </a:prstGeom>
          <a:noFill/>
        </p:spPr>
        <p:txBody>
          <a:bodyPr wrap="square" lIns="91438" tIns="45719" rIns="91438" bIns="45719" rtlCol="0">
            <a:spAutoFit/>
          </a:bodyPr>
          <a:lstStyle/>
          <a:p>
            <a:pPr marL="0" marR="0" lvl="0" indent="0" algn="l" defTabSz="1218809" rtl="0" eaLnBrk="0" fontAlgn="auto" latinLnBrk="0" hangingPunct="0">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rPr>
              <a:t>ИТОГОВОЕ СОЧИНЕНИЕ (ИЗЛОЖЕНИЕ) </a:t>
            </a:r>
          </a:p>
          <a:p>
            <a:pPr marL="0" marR="0" lvl="0" indent="0" algn="l" defTabSz="1218809" rtl="0" eaLnBrk="0" fontAlgn="auto" latinLnBrk="0" hangingPunct="0">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rPr>
              <a:t>РЕЗУЛЬТАТЫ</a:t>
            </a:r>
            <a:endParaRPr kumimoji="0" lang="ru-RU"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0" name="Прямоугольник 9"/>
          <p:cNvSpPr/>
          <p:nvPr/>
        </p:nvSpPr>
        <p:spPr>
          <a:xfrm>
            <a:off x="858028" y="961902"/>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graphicFrame>
        <p:nvGraphicFramePr>
          <p:cNvPr id="3" name="Таблица 2"/>
          <p:cNvGraphicFramePr>
            <a:graphicFrameLocks noGrp="1"/>
          </p:cNvGraphicFramePr>
          <p:nvPr>
            <p:extLst>
              <p:ext uri="{D42A27DB-BD31-4B8C-83A1-F6EECF244321}">
                <p14:modId xmlns:p14="http://schemas.microsoft.com/office/powerpoint/2010/main" val="3554990247"/>
              </p:ext>
            </p:extLst>
          </p:nvPr>
        </p:nvGraphicFramePr>
        <p:xfrm>
          <a:off x="653994" y="2143296"/>
          <a:ext cx="8340433" cy="2791692"/>
        </p:xfrm>
        <a:graphic>
          <a:graphicData uri="http://schemas.openxmlformats.org/drawingml/2006/table">
            <a:tbl>
              <a:tblPr/>
              <a:tblGrid>
                <a:gridCol w="1740434">
                  <a:extLst>
                    <a:ext uri="{9D8B030D-6E8A-4147-A177-3AD203B41FA5}">
                      <a16:colId xmlns:a16="http://schemas.microsoft.com/office/drawing/2014/main" val="2044313478"/>
                    </a:ext>
                  </a:extLst>
                </a:gridCol>
                <a:gridCol w="1173940">
                  <a:extLst>
                    <a:ext uri="{9D8B030D-6E8A-4147-A177-3AD203B41FA5}">
                      <a16:colId xmlns:a16="http://schemas.microsoft.com/office/drawing/2014/main" val="1408179145"/>
                    </a:ext>
                  </a:extLst>
                </a:gridCol>
                <a:gridCol w="1139814">
                  <a:extLst>
                    <a:ext uri="{9D8B030D-6E8A-4147-A177-3AD203B41FA5}">
                      <a16:colId xmlns:a16="http://schemas.microsoft.com/office/drawing/2014/main" val="3578596604"/>
                    </a:ext>
                  </a:extLst>
                </a:gridCol>
                <a:gridCol w="1038047">
                  <a:extLst>
                    <a:ext uri="{9D8B030D-6E8A-4147-A177-3AD203B41FA5}">
                      <a16:colId xmlns:a16="http://schemas.microsoft.com/office/drawing/2014/main" val="3235234749"/>
                    </a:ext>
                  </a:extLst>
                </a:gridCol>
                <a:gridCol w="1222547">
                  <a:extLst>
                    <a:ext uri="{9D8B030D-6E8A-4147-A177-3AD203B41FA5}">
                      <a16:colId xmlns:a16="http://schemas.microsoft.com/office/drawing/2014/main" val="976331476"/>
                    </a:ext>
                  </a:extLst>
                </a:gridCol>
                <a:gridCol w="1127641">
                  <a:extLst>
                    <a:ext uri="{9D8B030D-6E8A-4147-A177-3AD203B41FA5}">
                      <a16:colId xmlns:a16="http://schemas.microsoft.com/office/drawing/2014/main" val="3775797667"/>
                    </a:ext>
                  </a:extLst>
                </a:gridCol>
                <a:gridCol w="898010">
                  <a:extLst>
                    <a:ext uri="{9D8B030D-6E8A-4147-A177-3AD203B41FA5}">
                      <a16:colId xmlns:a16="http://schemas.microsoft.com/office/drawing/2014/main" val="2062727560"/>
                    </a:ext>
                  </a:extLst>
                </a:gridCol>
              </a:tblGrid>
              <a:tr h="384726">
                <a:tc rowSpan="2">
                  <a:txBody>
                    <a:bodyPr/>
                    <a:lstStyle/>
                    <a:p>
                      <a:pPr algn="ctr" fontAlgn="ctr"/>
                      <a:r>
                        <a:rPr lang="ru-RU" sz="1400" b="1" i="0" u="none" strike="noStrike" dirty="0">
                          <a:solidFill>
                            <a:srgbClr val="002060"/>
                          </a:solidFill>
                          <a:effectLst/>
                          <a:latin typeface="+mn-lt"/>
                        </a:rPr>
                        <a:t>Дата</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400" b="1" i="0" u="none" strike="noStrike" dirty="0">
                          <a:solidFill>
                            <a:srgbClr val="002060"/>
                          </a:solidFill>
                          <a:effectLst/>
                          <a:latin typeface="+mn-lt"/>
                        </a:rPr>
                        <a:t>Сочинение</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3">
                  <a:txBody>
                    <a:bodyPr/>
                    <a:lstStyle/>
                    <a:p>
                      <a:pPr algn="ctr" fontAlgn="ctr"/>
                      <a:r>
                        <a:rPr lang="ru-RU" sz="1400" b="1" i="0" u="none" strike="noStrike">
                          <a:solidFill>
                            <a:srgbClr val="002060"/>
                          </a:solidFill>
                          <a:effectLst/>
                          <a:latin typeface="+mn-lt"/>
                        </a:rPr>
                        <a:t>Изложение</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6560454"/>
                  </a:ext>
                </a:extLst>
              </a:tr>
              <a:tr h="827546">
                <a:tc vMerge="1">
                  <a:txBody>
                    <a:bodyPr/>
                    <a:lstStyle/>
                    <a:p>
                      <a:endParaRPr lang="ru-RU"/>
                    </a:p>
                  </a:txBody>
                  <a:tcPr/>
                </a:tc>
                <a:tc>
                  <a:txBody>
                    <a:bodyPr/>
                    <a:lstStyle/>
                    <a:p>
                      <a:pPr algn="ctr" fontAlgn="ctr"/>
                      <a:r>
                        <a:rPr lang="ru-RU" sz="1400" b="1" i="0" u="none" strike="noStrike" dirty="0">
                          <a:solidFill>
                            <a:srgbClr val="002060"/>
                          </a:solidFill>
                          <a:effectLst/>
                          <a:latin typeface="+mn-lt"/>
                        </a:rPr>
                        <a:t>Кол-во участников</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1" i="0" u="none" strike="noStrike" dirty="0">
                          <a:solidFill>
                            <a:srgbClr val="002060"/>
                          </a:solidFill>
                          <a:effectLst/>
                          <a:latin typeface="+mn-lt"/>
                        </a:rPr>
                        <a:t>"Зачет"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1" i="0" u="none" strike="noStrike" dirty="0">
                          <a:solidFill>
                            <a:srgbClr val="002060"/>
                          </a:solidFill>
                          <a:effectLst/>
                          <a:latin typeface="+mn-lt"/>
                        </a:rPr>
                        <a:t>"Незачет"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1" i="0" u="none" strike="noStrike" dirty="0">
                          <a:solidFill>
                            <a:srgbClr val="002060"/>
                          </a:solidFill>
                          <a:effectLst/>
                          <a:latin typeface="+mn-lt"/>
                        </a:rPr>
                        <a:t>Кол-во участников</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1" i="0" u="none" strike="noStrike" dirty="0">
                          <a:solidFill>
                            <a:srgbClr val="002060"/>
                          </a:solidFill>
                          <a:effectLst/>
                          <a:latin typeface="+mn-lt"/>
                        </a:rPr>
                        <a:t>"Зачет"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1" i="0" u="none" strike="noStrike" dirty="0">
                          <a:solidFill>
                            <a:srgbClr val="002060"/>
                          </a:solidFill>
                          <a:effectLst/>
                          <a:latin typeface="+mn-lt"/>
                        </a:rPr>
                        <a:t>"Незачет"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7749452"/>
                  </a:ext>
                </a:extLst>
              </a:tr>
              <a:tr h="394855">
                <a:tc>
                  <a:txBody>
                    <a:bodyPr/>
                    <a:lstStyle/>
                    <a:p>
                      <a:pPr algn="ctr" fontAlgn="ctr"/>
                      <a:r>
                        <a:rPr lang="ru-RU" sz="1400" b="0" i="0" u="none" strike="noStrike" dirty="0">
                          <a:solidFill>
                            <a:srgbClr val="002060"/>
                          </a:solidFill>
                          <a:effectLst/>
                          <a:latin typeface="+mn-lt"/>
                        </a:rPr>
                        <a:t>6 декабря 2023г.</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2060"/>
                          </a:solidFill>
                          <a:effectLst/>
                          <a:latin typeface="+mn-lt"/>
                        </a:rPr>
                        <a:t>14254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2060"/>
                          </a:solidFill>
                          <a:effectLst/>
                          <a:latin typeface="+mn-lt"/>
                        </a:rPr>
                        <a:t>14194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2060"/>
                          </a:solidFill>
                          <a:effectLst/>
                          <a:latin typeface="+mn-lt"/>
                        </a:rPr>
                        <a:t>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2060"/>
                          </a:solidFill>
                          <a:effectLst/>
                          <a:latin typeface="+mn-lt"/>
                        </a:rPr>
                        <a:t>224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2060"/>
                          </a:solidFill>
                          <a:effectLst/>
                          <a:latin typeface="+mn-lt"/>
                        </a:rPr>
                        <a:t>223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2060"/>
                          </a:solidFill>
                          <a:effectLst/>
                          <a:latin typeface="+mn-lt"/>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7470106"/>
                  </a:ext>
                </a:extLst>
              </a:tr>
              <a:tr h="394855">
                <a:tc>
                  <a:txBody>
                    <a:bodyPr/>
                    <a:lstStyle/>
                    <a:p>
                      <a:pPr algn="ctr" fontAlgn="ctr"/>
                      <a:r>
                        <a:rPr lang="ru-RU" sz="1400" b="0" i="0" u="none" strike="noStrike">
                          <a:solidFill>
                            <a:srgbClr val="002060"/>
                          </a:solidFill>
                          <a:effectLst/>
                          <a:latin typeface="+mn-lt"/>
                        </a:rPr>
                        <a:t>7 февраля 2023г.</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2060"/>
                          </a:solidFill>
                          <a:effectLst/>
                          <a:latin typeface="+mn-lt"/>
                        </a:rPr>
                        <a:t>124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2060"/>
                          </a:solidFill>
                          <a:effectLst/>
                          <a:latin typeface="+mn-lt"/>
                        </a:rPr>
                        <a:t>116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2060"/>
                          </a:solidFill>
                          <a:effectLst/>
                          <a:latin typeface="+mn-lt"/>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2060"/>
                          </a:solidFill>
                          <a:effectLst/>
                          <a:latin typeface="+mn-lt"/>
                        </a:rPr>
                        <a:t>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2060"/>
                          </a:solidFill>
                          <a:effectLst/>
                          <a:latin typeface="+mn-lt"/>
                        </a:rPr>
                        <a:t>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2060"/>
                          </a:solidFill>
                          <a:effectLst/>
                          <a:latin typeface="+mn-lt"/>
                        </a:rPr>
                        <a:t> </a:t>
                      </a:r>
                      <a:r>
                        <a:rPr lang="ru-RU" sz="1400" b="0" i="0" u="none" strike="noStrike" dirty="0" smtClean="0">
                          <a:solidFill>
                            <a:srgbClr val="002060"/>
                          </a:solidFill>
                          <a:effectLst/>
                          <a:latin typeface="+mn-lt"/>
                        </a:rPr>
                        <a:t>0</a:t>
                      </a:r>
                      <a:endParaRPr lang="ru-RU" sz="1400" b="0" i="0" u="none" strike="noStrike" dirty="0">
                        <a:solidFill>
                          <a:srgbClr val="002060"/>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8887363"/>
                  </a:ext>
                </a:extLst>
              </a:tr>
              <a:tr h="394855">
                <a:tc>
                  <a:txBody>
                    <a:bodyPr/>
                    <a:lstStyle/>
                    <a:p>
                      <a:pPr algn="ctr" fontAlgn="ctr"/>
                      <a:r>
                        <a:rPr lang="ru-RU" sz="1400" b="0" i="0" u="none" strike="noStrike">
                          <a:solidFill>
                            <a:srgbClr val="002060"/>
                          </a:solidFill>
                          <a:effectLst/>
                          <a:latin typeface="+mn-lt"/>
                        </a:rPr>
                        <a:t>10 апреля 2023г.</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2060"/>
                          </a:solidFill>
                          <a:effectLst/>
                          <a:latin typeface="+mn-lt"/>
                        </a:rPr>
                        <a:t>58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2060"/>
                          </a:solidFill>
                          <a:effectLst/>
                          <a:latin typeface="+mn-lt"/>
                        </a:rPr>
                        <a:t>55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1" i="0" u="none" strike="noStrike">
                          <a:solidFill>
                            <a:srgbClr val="002060"/>
                          </a:solidFill>
                          <a:effectLst/>
                          <a:latin typeface="+mn-lt"/>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2060"/>
                          </a:solidFill>
                          <a:effectLst/>
                          <a:latin typeface="+mn-lt"/>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2060"/>
                          </a:solidFill>
                          <a:effectLst/>
                          <a:latin typeface="+mn-lt"/>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2060"/>
                          </a:solidFill>
                          <a:effectLst/>
                          <a:latin typeface="+mn-lt"/>
                        </a:rPr>
                        <a:t> </a:t>
                      </a:r>
                      <a:r>
                        <a:rPr lang="ru-RU" sz="1400" b="0" i="0" u="none" strike="noStrike" dirty="0" smtClean="0">
                          <a:solidFill>
                            <a:srgbClr val="002060"/>
                          </a:solidFill>
                          <a:effectLst/>
                          <a:latin typeface="+mn-lt"/>
                        </a:rPr>
                        <a:t>0</a:t>
                      </a:r>
                      <a:endParaRPr lang="ru-RU" sz="1400" b="0" i="0" u="none" strike="noStrike" dirty="0">
                        <a:solidFill>
                          <a:srgbClr val="002060"/>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3292420"/>
                  </a:ext>
                </a:extLst>
              </a:tr>
              <a:tr h="394855">
                <a:tc>
                  <a:txBody>
                    <a:bodyPr/>
                    <a:lstStyle/>
                    <a:p>
                      <a:pPr algn="ctr" fontAlgn="ctr"/>
                      <a:r>
                        <a:rPr lang="ru-RU" sz="1400" b="0" i="0" u="none" strike="noStrike" dirty="0">
                          <a:solidFill>
                            <a:srgbClr val="002060"/>
                          </a:solidFill>
                          <a:effectLst/>
                          <a:latin typeface="+mn-lt"/>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ru-RU" sz="1400" b="1" i="0" u="none" strike="noStrike" dirty="0">
                        <a:solidFill>
                          <a:srgbClr val="002060"/>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1" i="0" u="none" strike="noStrike" dirty="0">
                          <a:solidFill>
                            <a:srgbClr val="A8246F"/>
                          </a:solidFill>
                          <a:effectLst/>
                          <a:latin typeface="+mn-lt"/>
                        </a:rPr>
                        <a:t>14365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1" i="0" u="none" strike="noStrike" dirty="0">
                          <a:solidFill>
                            <a:srgbClr val="A8246F"/>
                          </a:solidFill>
                          <a:effectLst/>
                          <a:latin typeface="+mn-lt"/>
                        </a:rPr>
                        <a:t> </a:t>
                      </a:r>
                      <a:r>
                        <a:rPr lang="ru-RU" sz="1400" b="1" i="0" u="none" strike="noStrike" dirty="0" smtClean="0">
                          <a:solidFill>
                            <a:srgbClr val="A8246F"/>
                          </a:solidFill>
                          <a:effectLst/>
                          <a:latin typeface="+mn-lt"/>
                        </a:rPr>
                        <a:t>3</a:t>
                      </a:r>
                      <a:endParaRPr lang="ru-RU" sz="1400" b="1" i="0" u="none" strike="noStrike" dirty="0">
                        <a:solidFill>
                          <a:srgbClr val="A8246F"/>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ru-RU" sz="1400" b="1" i="0" u="none" strike="noStrike" dirty="0">
                        <a:solidFill>
                          <a:srgbClr val="A8246F"/>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1" i="0" u="none" strike="noStrike" dirty="0">
                          <a:solidFill>
                            <a:srgbClr val="A8246F"/>
                          </a:solidFill>
                          <a:effectLst/>
                          <a:latin typeface="+mn-lt"/>
                        </a:rPr>
                        <a:t>239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1" i="0" u="none" strike="noStrike" dirty="0" smtClean="0">
                          <a:solidFill>
                            <a:srgbClr val="A8246F"/>
                          </a:solidFill>
                          <a:effectLst/>
                          <a:latin typeface="+mn-lt"/>
                        </a:rPr>
                        <a:t>0</a:t>
                      </a:r>
                      <a:r>
                        <a:rPr lang="ru-RU" sz="1400" b="1" i="0" u="none" strike="noStrike" dirty="0">
                          <a:solidFill>
                            <a:srgbClr val="A8246F"/>
                          </a:solidFill>
                          <a:effectLst/>
                          <a:latin typeface="+mn-lt"/>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4878148"/>
                  </a:ext>
                </a:extLst>
              </a:tr>
            </a:tbl>
          </a:graphicData>
        </a:graphic>
      </p:graphicFrame>
      <p:sp>
        <p:nvSpPr>
          <p:cNvPr id="5" name="Прямоугольник 4"/>
          <p:cNvSpPr/>
          <p:nvPr/>
        </p:nvSpPr>
        <p:spPr>
          <a:xfrm>
            <a:off x="706583" y="1152103"/>
            <a:ext cx="8340435" cy="830997"/>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srgbClr val="A8246F"/>
                </a:solidFill>
                <a:effectLst/>
                <a:uLnTx/>
                <a:uFillTx/>
              </a:rPr>
              <a:t>14604 выпускника получили «зачет»</a:t>
            </a:r>
          </a:p>
          <a:p>
            <a:pPr lvl="0" algn="ctr">
              <a:defRPr/>
            </a:pPr>
            <a:endParaRPr kumimoji="0" lang="ru-RU" sz="1600" b="1" i="0" u="none" strike="noStrike" kern="1200" cap="none" spc="0" normalizeH="0" baseline="0" noProof="0" dirty="0" smtClean="0">
              <a:ln>
                <a:noFill/>
              </a:ln>
              <a:solidFill>
                <a:prstClr val="black"/>
              </a:solidFill>
              <a:effectLst/>
              <a:uLnTx/>
              <a:uFillTx/>
            </a:endParaRPr>
          </a:p>
          <a:p>
            <a:pPr lvl="0" algn="ctr">
              <a:defRPr/>
            </a:pPr>
            <a:r>
              <a:rPr kumimoji="0" lang="ru-RU" sz="1600" b="1" i="0" u="none" strike="noStrike" kern="1200" cap="none" spc="0" normalizeH="0" baseline="0" noProof="0" dirty="0" smtClean="0">
                <a:ln>
                  <a:noFill/>
                </a:ln>
                <a:solidFill>
                  <a:prstClr val="black"/>
                </a:solidFill>
                <a:effectLst/>
                <a:uLnTx/>
                <a:uFillTx/>
              </a:rPr>
              <a:t>3 – «</a:t>
            </a:r>
            <a:r>
              <a:rPr lang="ru-RU" sz="1600" b="1" dirty="0">
                <a:solidFill>
                  <a:prstClr val="black"/>
                </a:solidFill>
              </a:rPr>
              <a:t>незачет» </a:t>
            </a:r>
            <a:r>
              <a:rPr lang="ru-RU" sz="1600" i="1" dirty="0" smtClean="0">
                <a:solidFill>
                  <a:prstClr val="black"/>
                </a:solidFill>
              </a:rPr>
              <a:t>(</a:t>
            </a:r>
            <a:r>
              <a:rPr lang="ru-RU" sz="1600" i="1" dirty="0" err="1" smtClean="0">
                <a:solidFill>
                  <a:prstClr val="black"/>
                </a:solidFill>
              </a:rPr>
              <a:t>Сармановская</a:t>
            </a:r>
            <a:r>
              <a:rPr lang="ru-RU" sz="1600" i="1" dirty="0" smtClean="0">
                <a:solidFill>
                  <a:prstClr val="black"/>
                </a:solidFill>
              </a:rPr>
              <a:t> школа, </a:t>
            </a:r>
            <a:r>
              <a:rPr lang="ru-RU" sz="1600" i="1" dirty="0">
                <a:solidFill>
                  <a:prstClr val="black"/>
                </a:solidFill>
              </a:rPr>
              <a:t>школы  № 96 и 73 г.Казани)</a:t>
            </a:r>
            <a:endParaRPr kumimoji="0" lang="ru-RU" sz="1600" i="1" u="none" strike="noStrike" kern="120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05274883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7970" y="1097542"/>
            <a:ext cx="8280920" cy="553961"/>
          </a:xfrm>
          <a:prstGeom prst="rect">
            <a:avLst/>
          </a:prstGeom>
        </p:spPr>
        <p:txBody>
          <a:bodyPr wrap="square" lIns="91404" tIns="45702" rIns="91404" bIns="45702">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6" name="TextBox 5"/>
          <p:cNvSpPr txBox="1"/>
          <p:nvPr/>
        </p:nvSpPr>
        <p:spPr>
          <a:xfrm>
            <a:off x="603569" y="70268"/>
            <a:ext cx="6191597" cy="1015663"/>
          </a:xfrm>
          <a:prstGeom prst="rect">
            <a:avLst/>
          </a:prstGeom>
          <a:noFill/>
        </p:spPr>
        <p:txBody>
          <a:bodyPr wrap="square" rtlCol="0">
            <a:spAutoFit/>
          </a:bodyPr>
          <a:lstStyle/>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АНАЛИТИЧЕСКИЕ МАТЕРИАЛЫ </a:t>
            </a:r>
          </a:p>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НА ОСНОВЕ СТАТ. ДАННЫХ ПРОВЕРКИ ИТОГОВОГО СОЧИНЕНИЯ</a:t>
            </a:r>
            <a:endPar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endParaRPr>
          </a:p>
        </p:txBody>
      </p:sp>
      <p:sp>
        <p:nvSpPr>
          <p:cNvPr id="11" name="Slide Number Placeholder 1"/>
          <p:cNvSpPr txBox="1">
            <a:spLocks/>
          </p:cNvSpPr>
          <p:nvPr/>
        </p:nvSpPr>
        <p:spPr>
          <a:xfrm>
            <a:off x="7010400" y="14084"/>
            <a:ext cx="2133600"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5" name="Прямоугольник 4"/>
          <p:cNvSpPr/>
          <p:nvPr/>
        </p:nvSpPr>
        <p:spPr>
          <a:xfrm>
            <a:off x="831012" y="1373237"/>
            <a:ext cx="8061528" cy="3770263"/>
          </a:xfrm>
          <a:prstGeom prst="rect">
            <a:avLst/>
          </a:prstGeom>
        </p:spPr>
        <p:txBody>
          <a:bodyPr wrap="square">
            <a:spAutoFit/>
          </a:bodyPr>
          <a:lstStyle/>
          <a:p>
            <a:pPr lvl="0" algn="just">
              <a:defRPr/>
            </a:pPr>
            <a:r>
              <a:rPr lang="ru-RU" sz="1600" dirty="0"/>
              <a:t>Аналитические материалы на основе статистических данных проверки итогового сочинения в </a:t>
            </a:r>
            <a:r>
              <a:rPr lang="ru-RU" sz="1600" dirty="0" smtClean="0"/>
              <a:t>РТ в 2023/2024 </a:t>
            </a:r>
            <a:r>
              <a:rPr lang="ru-RU" sz="1600" dirty="0"/>
              <a:t>учебном году и рекомендации по выработке мер по повышению качества обучения русскому языку совместно с общественными профессиональными организациями подготовлены </a:t>
            </a:r>
            <a:r>
              <a:rPr lang="ru-RU" sz="1600" dirty="0" smtClean="0"/>
              <a:t>ИРО </a:t>
            </a:r>
            <a:r>
              <a:rPr lang="ru-RU" sz="1600" dirty="0"/>
              <a:t>РТ </a:t>
            </a:r>
            <a:endParaRPr lang="ru-RU" sz="1600" dirty="0" smtClean="0"/>
          </a:p>
          <a:p>
            <a:pPr lvl="0" algn="just">
              <a:defRPr/>
            </a:pPr>
            <a:r>
              <a:rPr lang="ru-RU" sz="1600" dirty="0" smtClean="0"/>
              <a:t>(автор-составитель: Михеев </a:t>
            </a:r>
            <a:r>
              <a:rPr lang="ru-RU" sz="1600" dirty="0"/>
              <a:t>Александр </a:t>
            </a:r>
            <a:r>
              <a:rPr lang="ru-RU" sz="1600" dirty="0" smtClean="0"/>
              <a:t>Владимирович) </a:t>
            </a:r>
          </a:p>
          <a:p>
            <a:pPr lvl="0" algn="just">
              <a:defRPr/>
            </a:pPr>
            <a:r>
              <a:rPr lang="ru-RU" sz="1600" dirty="0" smtClean="0"/>
              <a:t>и </a:t>
            </a:r>
            <a:r>
              <a:rPr lang="ru-RU" sz="1600" dirty="0"/>
              <a:t>размещены в открытом доступе на </a:t>
            </a:r>
            <a:r>
              <a:rPr lang="ru-RU" sz="1600" dirty="0" smtClean="0"/>
              <a:t>официальных сайтах:</a:t>
            </a:r>
          </a:p>
          <a:p>
            <a:pPr lvl="0" algn="just">
              <a:spcAft>
                <a:spcPts val="1200"/>
              </a:spcAft>
              <a:defRPr/>
            </a:pPr>
            <a:endParaRPr lang="ru-RU" sz="1600" dirty="0" smtClean="0">
              <a:solidFill>
                <a:srgbClr val="A8246F"/>
              </a:solidFill>
            </a:endParaRPr>
          </a:p>
          <a:p>
            <a:pPr lvl="0" algn="just">
              <a:spcAft>
                <a:spcPts val="1200"/>
              </a:spcAft>
              <a:defRPr/>
            </a:pPr>
            <a:r>
              <a:rPr lang="ru-RU" sz="1600" b="1" dirty="0" smtClean="0">
                <a:solidFill>
                  <a:srgbClr val="A8246F"/>
                </a:solidFill>
              </a:rPr>
              <a:t>МОиН РТ </a:t>
            </a:r>
            <a:r>
              <a:rPr lang="ru-RU" sz="1600" dirty="0">
                <a:solidFill>
                  <a:srgbClr val="A8246F"/>
                </a:solidFill>
                <a:hlinkClick r:id="rId2"/>
              </a:rPr>
              <a:t>https://mon.tatarstan.ru/itogovoe-sochinenie-2023-2024-uchebniy-god.htm</a:t>
            </a:r>
            <a:r>
              <a:rPr lang="ru-RU" sz="1600" dirty="0" smtClean="0">
                <a:solidFill>
                  <a:srgbClr val="A8246F"/>
                </a:solidFill>
                <a:hlinkClick r:id="rId2"/>
              </a:rPr>
              <a:t>/</a:t>
            </a:r>
            <a:endParaRPr lang="ru-RU" sz="1600" dirty="0" smtClean="0">
              <a:solidFill>
                <a:srgbClr val="A8246F"/>
              </a:solidFill>
            </a:endParaRPr>
          </a:p>
          <a:p>
            <a:pPr lvl="0" algn="just">
              <a:spcAft>
                <a:spcPts val="1200"/>
              </a:spcAft>
              <a:defRPr/>
            </a:pPr>
            <a:r>
              <a:rPr lang="ru-RU" sz="1600" b="1" dirty="0" smtClean="0">
                <a:solidFill>
                  <a:srgbClr val="A8246F"/>
                </a:solidFill>
              </a:rPr>
              <a:t>ИРО РТ </a:t>
            </a:r>
            <a:r>
              <a:rPr lang="ru-RU" sz="1600" dirty="0" smtClean="0">
                <a:solidFill>
                  <a:srgbClr val="A8246F"/>
                </a:solidFill>
                <a:hlinkClick r:id="rId3"/>
              </a:rPr>
              <a:t>https</a:t>
            </a:r>
            <a:r>
              <a:rPr lang="ru-RU" sz="1600" dirty="0">
                <a:solidFill>
                  <a:srgbClr val="A8246F"/>
                </a:solidFill>
                <a:hlinkClick r:id="rId3"/>
              </a:rPr>
              <a:t>://disk.yandex.ru/i/-</a:t>
            </a:r>
            <a:r>
              <a:rPr lang="ru-RU" sz="1600" dirty="0" smtClean="0">
                <a:solidFill>
                  <a:srgbClr val="A8246F"/>
                </a:solidFill>
                <a:hlinkClick r:id="rId3"/>
              </a:rPr>
              <a:t>KuJGNTskgHzTg</a:t>
            </a:r>
            <a:endParaRPr lang="ru-RU" sz="1600" dirty="0" smtClean="0">
              <a:solidFill>
                <a:srgbClr val="A8246F"/>
              </a:solidFill>
            </a:endParaRPr>
          </a:p>
          <a:p>
            <a:pPr lvl="0" algn="just">
              <a:spcAft>
                <a:spcPts val="600"/>
              </a:spcAft>
              <a:defRPr/>
            </a:pPr>
            <a:r>
              <a:rPr lang="ru-RU" sz="1600" b="1" dirty="0" smtClean="0">
                <a:solidFill>
                  <a:srgbClr val="A8246F"/>
                </a:solidFill>
              </a:rPr>
              <a:t>РЦМКО</a:t>
            </a:r>
            <a:r>
              <a:rPr lang="ru-RU" sz="1600" dirty="0" smtClean="0">
                <a:solidFill>
                  <a:srgbClr val="A8246F"/>
                </a:solidFill>
              </a:rPr>
              <a:t> </a:t>
            </a:r>
            <a:r>
              <a:rPr lang="ru-RU" sz="1600" dirty="0" smtClean="0">
                <a:solidFill>
                  <a:srgbClr val="A8246F"/>
                </a:solidFill>
                <a:hlinkClick r:id="rId4"/>
              </a:rPr>
              <a:t>https</a:t>
            </a:r>
            <a:r>
              <a:rPr lang="ru-RU" sz="1600" dirty="0">
                <a:solidFill>
                  <a:srgbClr val="A8246F"/>
                </a:solidFill>
                <a:hlinkClick r:id="rId4"/>
              </a:rPr>
              <a:t>://rcmko.ru/wp-content/uploads/2024/08/Analiticheskie-materialy-na-osnove-statisticheskih-dannyh-proverki-itogovogo-sochineniya-v-Respublike-Tatarstan-v-2023-2024-uchebnom-godu-1.pdf</a:t>
            </a:r>
            <a:r>
              <a:rPr lang="ru-RU" sz="1600" dirty="0" smtClean="0">
                <a:solidFill>
                  <a:srgbClr val="A8246F"/>
                </a:solidFill>
                <a:hlinkClick r:id="rId4"/>
              </a:rPr>
              <a:t>/</a:t>
            </a:r>
            <a:endParaRPr lang="ru-RU" sz="1600" dirty="0" smtClean="0">
              <a:solidFill>
                <a:srgbClr val="A8246F"/>
              </a:solidFill>
            </a:endParaRPr>
          </a:p>
          <a:p>
            <a:pPr lvl="0" algn="just">
              <a:spcAft>
                <a:spcPts val="600"/>
              </a:spcAft>
              <a:defRPr/>
            </a:pPr>
            <a:endParaRPr lang="ru-RU" sz="1200" dirty="0">
              <a:solidFill>
                <a:srgbClr val="002060"/>
              </a:solidFill>
            </a:endParaRPr>
          </a:p>
        </p:txBody>
      </p:sp>
      <p:sp>
        <p:nvSpPr>
          <p:cNvPr id="8" name="Slide Number Placeholder 1"/>
          <p:cNvSpPr txBox="1">
            <a:spLocks/>
          </p:cNvSpPr>
          <p:nvPr/>
        </p:nvSpPr>
        <p:spPr>
          <a:xfrm>
            <a:off x="6961064" y="-25171"/>
            <a:ext cx="2182935" cy="365125"/>
          </a:xfrm>
          <a:prstGeom prst="rect">
            <a:avLst/>
          </a:prstGeom>
        </p:spPr>
        <p:txBody>
          <a:bodyPr vert="horz" lIns="91440" tIns="45720" rIns="91440" bIns="45720" rtlCol="0" anchor="ctr"/>
          <a:lstStyle>
            <a:defPPr>
              <a:defRPr lang="ru-RU"/>
            </a:defPPr>
            <a:lvl1pPr marL="0" algn="r" defTabSz="685800" rtl="0" eaLnBrk="1" latinLnBrk="0" hangingPunct="1">
              <a:defRPr sz="12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9" name="Прямоугольник 8"/>
          <p:cNvSpPr/>
          <p:nvPr/>
        </p:nvSpPr>
        <p:spPr>
          <a:xfrm>
            <a:off x="831012" y="1111627"/>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96035" y="108374"/>
            <a:ext cx="1182067" cy="699050"/>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Tree>
    <p:extLst>
      <p:ext uri="{BB962C8B-B14F-4D97-AF65-F5344CB8AC3E}">
        <p14:creationId xmlns:p14="http://schemas.microsoft.com/office/powerpoint/2010/main" val="3438533009"/>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80" y="1090285"/>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6" name="TextBox 15"/>
          <p:cNvSpPr txBox="1"/>
          <p:nvPr/>
        </p:nvSpPr>
        <p:spPr>
          <a:xfrm>
            <a:off x="662940" y="243661"/>
            <a:ext cx="5444836" cy="400108"/>
          </a:xfrm>
          <a:prstGeom prst="rect">
            <a:avLst/>
          </a:prstGeom>
          <a:noFill/>
        </p:spPr>
        <p:txBody>
          <a:bodyPr wrap="square" lIns="91438" tIns="45719" rIns="91438" bIns="45719" rtlCol="0">
            <a:spAutoFit/>
          </a:bodyPr>
          <a:lstStyle/>
          <a:p>
            <a:pPr marL="0" marR="0" lvl="0" indent="0" algn="l" defTabSz="1218809" rtl="0" eaLnBrk="0" fontAlgn="auto" latinLnBrk="0" hangingPunct="0">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rPr>
              <a:t>ТРЕБОВАНИЯ</a:t>
            </a:r>
            <a:endParaRPr kumimoji="0" lang="ru-RU"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0" name="Прямоугольник 9"/>
          <p:cNvSpPr/>
          <p:nvPr/>
        </p:nvSpPr>
        <p:spPr>
          <a:xfrm>
            <a:off x="842788" y="819548"/>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2" name="Прямоугольник 1"/>
          <p:cNvSpPr/>
          <p:nvPr/>
        </p:nvSpPr>
        <p:spPr>
          <a:xfrm>
            <a:off x="662940" y="1090285"/>
            <a:ext cx="2598420" cy="2893100"/>
          </a:xfrm>
          <a:prstGeom prst="rect">
            <a:avLst/>
          </a:prstGeom>
        </p:spPr>
        <p:txBody>
          <a:bodyPr wrap="square">
            <a:spAutoFit/>
          </a:bodyPr>
          <a:lstStyle/>
          <a:p>
            <a:r>
              <a:rPr lang="ru-RU" sz="1400" b="1" dirty="0"/>
              <a:t>Требование № 1. </a:t>
            </a:r>
            <a:endParaRPr lang="en-US" sz="1400" b="1" dirty="0" smtClean="0"/>
          </a:p>
          <a:p>
            <a:r>
              <a:rPr lang="ru-RU" sz="1400" b="1" dirty="0" smtClean="0"/>
              <a:t>«</a:t>
            </a:r>
            <a:r>
              <a:rPr lang="ru-RU" sz="1400" b="1" dirty="0"/>
              <a:t>Объем итогового сочинения» </a:t>
            </a:r>
          </a:p>
          <a:p>
            <a:r>
              <a:rPr lang="ru-RU" sz="1400" dirty="0"/>
              <a:t>Рекомендуемое количество слов - от 350.</a:t>
            </a:r>
          </a:p>
          <a:p>
            <a:r>
              <a:rPr lang="ru-RU" sz="1400" dirty="0"/>
              <a:t>Максимальное количество слов в сочинении не устанавливается. </a:t>
            </a:r>
            <a:endParaRPr lang="en-US" sz="1400" dirty="0" smtClean="0"/>
          </a:p>
          <a:p>
            <a:endParaRPr lang="en-US" sz="1400" dirty="0" smtClean="0"/>
          </a:p>
          <a:p>
            <a:r>
              <a:rPr lang="ru-RU" sz="1400" b="1" dirty="0" smtClean="0"/>
              <a:t>Требование </a:t>
            </a:r>
            <a:r>
              <a:rPr lang="ru-RU" sz="1400" b="1" dirty="0"/>
              <a:t>№ 2. «Самостоятельность написания итогового сочинения»</a:t>
            </a:r>
          </a:p>
        </p:txBody>
      </p:sp>
      <p:graphicFrame>
        <p:nvGraphicFramePr>
          <p:cNvPr id="11" name="Диаграмма 10"/>
          <p:cNvGraphicFramePr/>
          <p:nvPr>
            <p:extLst>
              <p:ext uri="{D42A27DB-BD31-4B8C-83A1-F6EECF244321}">
                <p14:modId xmlns:p14="http://schemas.microsoft.com/office/powerpoint/2010/main" val="2392058453"/>
              </p:ext>
            </p:extLst>
          </p:nvPr>
        </p:nvGraphicFramePr>
        <p:xfrm>
          <a:off x="3436620" y="1995805"/>
          <a:ext cx="5707380" cy="30955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09274503"/>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80" y="1090285"/>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6" name="TextBox 15"/>
          <p:cNvSpPr txBox="1"/>
          <p:nvPr/>
        </p:nvSpPr>
        <p:spPr>
          <a:xfrm>
            <a:off x="670560" y="292644"/>
            <a:ext cx="5444836" cy="400108"/>
          </a:xfrm>
          <a:prstGeom prst="rect">
            <a:avLst/>
          </a:prstGeom>
          <a:noFill/>
        </p:spPr>
        <p:txBody>
          <a:bodyPr wrap="square" lIns="91438" tIns="45719" rIns="91438" bIns="45719" rtlCol="0">
            <a:spAutoFit/>
          </a:bodyPr>
          <a:lstStyle/>
          <a:p>
            <a:pPr marL="0" marR="0" lvl="0" indent="0" algn="l" defTabSz="1218809" rtl="0" eaLnBrk="0" fontAlgn="auto" latinLnBrk="0" hangingPunct="0">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srgbClr val="EEECE1">
                    <a:lumMod val="25000"/>
                  </a:srgbClr>
                </a:solidFill>
                <a:effectLst>
                  <a:outerShdw blurRad="38100" dist="38100" dir="2700000" algn="tl">
                    <a:srgbClr val="000000">
                      <a:alpha val="43137"/>
                    </a:srgbClr>
                  </a:outerShdw>
                </a:effectLst>
                <a:uLnTx/>
                <a:uFillTx/>
                <a:latin typeface="Arial"/>
                <a:ea typeface="+mn-ea"/>
                <a:cs typeface="Times New Roman" panose="02020603050405020304" pitchFamily="18" charset="0"/>
              </a:rPr>
              <a:t>РЕКОМЕНДАЦИИ</a:t>
            </a:r>
            <a:endParaRPr kumimoji="0" lang="ru-RU"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0" name="Прямоугольник 9"/>
          <p:cNvSpPr/>
          <p:nvPr/>
        </p:nvSpPr>
        <p:spPr>
          <a:xfrm>
            <a:off x="842788" y="819548"/>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3" name="Прямоугольник 2"/>
          <p:cNvSpPr/>
          <p:nvPr/>
        </p:nvSpPr>
        <p:spPr>
          <a:xfrm>
            <a:off x="922020" y="1258736"/>
            <a:ext cx="7909560" cy="3570208"/>
          </a:xfrm>
          <a:prstGeom prst="rect">
            <a:avLst/>
          </a:prstGeom>
        </p:spPr>
        <p:txBody>
          <a:bodyPr wrap="square">
            <a:spAutoFit/>
          </a:bodyPr>
          <a:lstStyle/>
          <a:p>
            <a:pPr algn="just">
              <a:spcAft>
                <a:spcPts val="600"/>
              </a:spcAft>
            </a:pPr>
            <a:r>
              <a:rPr lang="ru-RU" sz="1400" b="1" i="1" dirty="0"/>
              <a:t>Рекомендации на основе анализа результатов по требованиям № 1, № 2</a:t>
            </a:r>
          </a:p>
          <a:p>
            <a:pPr algn="just">
              <a:spcAft>
                <a:spcPts val="600"/>
              </a:spcAft>
            </a:pPr>
            <a:r>
              <a:rPr lang="ru-RU" sz="1400" i="1" dirty="0"/>
              <a:t>-	ограничить использование различных </a:t>
            </a:r>
            <a:r>
              <a:rPr lang="ru-RU" sz="1400" i="1" dirty="0" err="1"/>
              <a:t>интернет-ресурсов</a:t>
            </a:r>
            <a:r>
              <a:rPr lang="ru-RU" sz="1400" i="1" dirty="0"/>
              <a:t> при подготовке  </a:t>
            </a:r>
            <a:r>
              <a:rPr lang="ru-RU" sz="1400" i="1" dirty="0" smtClean="0"/>
              <a:t>к итоговому </a:t>
            </a:r>
            <a:r>
              <a:rPr lang="ru-RU" sz="1400" i="1" dirty="0"/>
              <a:t>сочинению;</a:t>
            </a:r>
          </a:p>
          <a:p>
            <a:pPr algn="just">
              <a:spcAft>
                <a:spcPts val="600"/>
              </a:spcAft>
            </a:pPr>
            <a:r>
              <a:rPr lang="ru-RU" sz="1400" i="1" dirty="0"/>
              <a:t>-	совместно с учащимися разработать единообразные клишированные конструкции для использования при подготовке к написанию итогового сочинения;</a:t>
            </a:r>
          </a:p>
          <a:p>
            <a:pPr algn="just">
              <a:spcAft>
                <a:spcPts val="600"/>
              </a:spcAft>
            </a:pPr>
            <a:r>
              <a:rPr lang="ru-RU" sz="1400" i="1" dirty="0"/>
              <a:t>-	утвердить на уровне образовательных организаций единые требования к объему итогового сочинения;</a:t>
            </a:r>
          </a:p>
          <a:p>
            <a:pPr algn="just">
              <a:spcAft>
                <a:spcPts val="600"/>
              </a:spcAft>
            </a:pPr>
            <a:r>
              <a:rPr lang="ru-RU" sz="1400" i="1" dirty="0"/>
              <a:t>-	усилить работу по выстраиванию траектории анализа художественного текста (лирического, лиро-эпического, эпического);</a:t>
            </a:r>
          </a:p>
          <a:p>
            <a:pPr algn="just">
              <a:spcAft>
                <a:spcPts val="600"/>
              </a:spcAft>
            </a:pPr>
            <a:r>
              <a:rPr lang="ru-RU" sz="1400" i="1" dirty="0"/>
              <a:t>-	для соблюдения требований к объему итогового сочинения при анализе художественного текста обращать </a:t>
            </a:r>
            <a:r>
              <a:rPr lang="ru-RU" sz="1400" i="1" dirty="0" smtClean="0"/>
              <a:t>внимание на </a:t>
            </a:r>
            <a:r>
              <a:rPr lang="ru-RU" sz="1400" i="1" dirty="0"/>
              <a:t>наиболее значимые фрагменты художественных произведений;</a:t>
            </a:r>
          </a:p>
          <a:p>
            <a:pPr algn="just">
              <a:spcAft>
                <a:spcPts val="600"/>
              </a:spcAft>
            </a:pPr>
            <a:r>
              <a:rPr lang="ru-RU" sz="1400" i="1" dirty="0"/>
              <a:t>-	совместно с учащимися проанализировать сочинения прошлых лет на соблюдение требований № 1, № </a:t>
            </a:r>
            <a:r>
              <a:rPr lang="ru-RU" sz="1400" i="1" dirty="0" smtClean="0"/>
              <a:t>2</a:t>
            </a:r>
            <a:endParaRPr lang="ru-RU" sz="1400" i="1" dirty="0"/>
          </a:p>
        </p:txBody>
      </p:sp>
    </p:spTree>
    <p:extLst>
      <p:ext uri="{BB962C8B-B14F-4D97-AF65-F5344CB8AC3E}">
        <p14:creationId xmlns:p14="http://schemas.microsoft.com/office/powerpoint/2010/main" val="2996605767"/>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80" y="1090285"/>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6" name="TextBox 15"/>
          <p:cNvSpPr txBox="1"/>
          <p:nvPr/>
        </p:nvSpPr>
        <p:spPr>
          <a:xfrm>
            <a:off x="803564" y="116358"/>
            <a:ext cx="5444836" cy="400108"/>
          </a:xfrm>
          <a:prstGeom prst="rect">
            <a:avLst/>
          </a:prstGeom>
          <a:noFill/>
        </p:spPr>
        <p:txBody>
          <a:bodyPr wrap="square" lIns="91438" tIns="45719" rIns="91438" bIns="45719" rtlCol="0">
            <a:spAutoFit/>
          </a:bodyPr>
          <a:lstStyle/>
          <a:p>
            <a:pPr lvl="0" defTabSz="1218809" eaLnBrk="0" hangingPunct="0">
              <a:defRPr/>
            </a:pPr>
            <a:r>
              <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КРИТЕРИЙ 1  «Соответствие теме»  </a:t>
            </a:r>
            <a:endParaRPr kumimoji="0" lang="ru-RU"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0" name="Прямоугольник 9"/>
          <p:cNvSpPr/>
          <p:nvPr/>
        </p:nvSpPr>
        <p:spPr>
          <a:xfrm>
            <a:off x="803564" y="893072"/>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2" name="Прямоугольник 1"/>
          <p:cNvSpPr/>
          <p:nvPr/>
        </p:nvSpPr>
        <p:spPr>
          <a:xfrm>
            <a:off x="640081" y="996191"/>
            <a:ext cx="8354346" cy="1384995"/>
          </a:xfrm>
          <a:prstGeom prst="rect">
            <a:avLst/>
          </a:prstGeom>
        </p:spPr>
        <p:txBody>
          <a:bodyPr wrap="square">
            <a:spAutoFit/>
          </a:bodyPr>
          <a:lstStyle/>
          <a:p>
            <a:r>
              <a:rPr lang="ru-RU" sz="1400" dirty="0"/>
              <a:t>Итоговое сочинение, соответствующее установленным требованиям, оценивается по критериям:</a:t>
            </a:r>
          </a:p>
          <a:p>
            <a:r>
              <a:rPr lang="ru-RU" sz="1400" b="1" dirty="0"/>
              <a:t>1.</a:t>
            </a:r>
            <a:r>
              <a:rPr lang="ru-RU" sz="1400" dirty="0"/>
              <a:t>	</a:t>
            </a:r>
            <a:r>
              <a:rPr lang="ru-RU" sz="1400" b="1" dirty="0">
                <a:solidFill>
                  <a:srgbClr val="C00000"/>
                </a:solidFill>
              </a:rPr>
              <a:t>«Соответствие теме»;</a:t>
            </a:r>
          </a:p>
          <a:p>
            <a:r>
              <a:rPr lang="ru-RU" sz="1400" b="1" dirty="0"/>
              <a:t>2.	«Аргументация. Привлечение литературного материала»;</a:t>
            </a:r>
          </a:p>
          <a:p>
            <a:r>
              <a:rPr lang="ru-RU" sz="1400" dirty="0"/>
              <a:t>3.	«Композиция и логика рассуждения»;</a:t>
            </a:r>
          </a:p>
          <a:p>
            <a:r>
              <a:rPr lang="ru-RU" sz="1400" dirty="0"/>
              <a:t>4.	«Качество письменной речи»;</a:t>
            </a:r>
          </a:p>
          <a:p>
            <a:r>
              <a:rPr lang="ru-RU" sz="1400" dirty="0"/>
              <a:t>5.	«Грамотность».</a:t>
            </a:r>
          </a:p>
        </p:txBody>
      </p:sp>
      <p:graphicFrame>
        <p:nvGraphicFramePr>
          <p:cNvPr id="11" name="Диаграмма 10"/>
          <p:cNvGraphicFramePr/>
          <p:nvPr>
            <p:extLst>
              <p:ext uri="{D42A27DB-BD31-4B8C-83A1-F6EECF244321}">
                <p14:modId xmlns:p14="http://schemas.microsoft.com/office/powerpoint/2010/main" val="2327621002"/>
              </p:ext>
            </p:extLst>
          </p:nvPr>
        </p:nvGraphicFramePr>
        <p:xfrm>
          <a:off x="3287047" y="2083166"/>
          <a:ext cx="5707380" cy="29727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29271285"/>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80" y="1090285"/>
            <a:ext cx="8280920" cy="553961"/>
          </a:xfrm>
          <a:prstGeom prst="rect">
            <a:avLst/>
          </a:prstGeom>
        </p:spPr>
        <p:txBody>
          <a:bodyPr wrap="square" lIns="91404" tIns="45702" rIns="91404" bIns="45702">
            <a:spAutoFit/>
          </a:bodyPr>
          <a:lstStyle/>
          <a:p>
            <a:pPr marL="0" marR="0" lvl="0" indent="0" algn="ctr" defTabSz="685749" rtl="0" eaLnBrk="1" fontAlgn="auto" latinLnBrk="0" hangingPunct="1">
              <a:lnSpc>
                <a:spcPct val="100000"/>
              </a:lnSpc>
              <a:spcBef>
                <a:spcPts val="0"/>
              </a:spcBef>
              <a:spcAft>
                <a:spcPts val="0"/>
              </a:spcAft>
              <a:buClrTx/>
              <a:buSzTx/>
              <a:buFontTx/>
              <a:buNone/>
              <a:tabLst/>
              <a:defRPr/>
            </a:pPr>
            <a:endParaRPr kumimoji="0" lang="ru-RU"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Arial" panose="020B0604020202020204" pitchFamily="34" charset="0"/>
            </a:endParaRPr>
          </a:p>
        </p:txBody>
      </p:sp>
      <p:sp>
        <p:nvSpPr>
          <p:cNvPr id="16" name="TextBox 15"/>
          <p:cNvSpPr txBox="1"/>
          <p:nvPr/>
        </p:nvSpPr>
        <p:spPr>
          <a:xfrm>
            <a:off x="701041" y="164468"/>
            <a:ext cx="6073268" cy="707884"/>
          </a:xfrm>
          <a:prstGeom prst="rect">
            <a:avLst/>
          </a:prstGeom>
          <a:noFill/>
        </p:spPr>
        <p:txBody>
          <a:bodyPr wrap="square" lIns="91438" tIns="45719" rIns="91438" bIns="45719" rtlCol="0">
            <a:spAutoFit/>
          </a:bodyPr>
          <a:lstStyle/>
          <a:p>
            <a:pPr lvl="0" defTabSz="1218809" eaLnBrk="0" hangingPunct="0">
              <a:defRPr/>
            </a:pP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КРИТЕРИЙ 2 «Аргументация</a:t>
            </a:r>
            <a:r>
              <a:rPr lang="ru-RU" sz="2000" b="1" dirty="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 Привлечение литературного материала</a:t>
            </a:r>
            <a:r>
              <a:rPr lang="ru-RU" sz="2000" b="1" dirty="0" smtClean="0">
                <a:solidFill>
                  <a:srgbClr val="EEECE1">
                    <a:lumMod val="25000"/>
                  </a:srgbClr>
                </a:solidFill>
                <a:effectLst>
                  <a:outerShdw blurRad="38100" dist="38100" dir="2700000" algn="tl">
                    <a:srgbClr val="000000">
                      <a:alpha val="43137"/>
                    </a:srgbClr>
                  </a:outerShdw>
                </a:effectLst>
                <a:cs typeface="Times New Roman" panose="02020603050405020304" pitchFamily="18" charset="0"/>
              </a:rPr>
              <a:t>»</a:t>
            </a:r>
            <a:endParaRPr kumimoji="0" lang="ru-RU"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a:ea typeface="+mn-ea"/>
              <a:cs typeface="Times New Roman" panose="02020603050405020304" pitchFamily="18" charset="0"/>
            </a:endParaRPr>
          </a:p>
        </p:txBody>
      </p:sp>
      <p:sp>
        <p:nvSpPr>
          <p:cNvPr id="10" name="Прямоугольник 9"/>
          <p:cNvSpPr/>
          <p:nvPr/>
        </p:nvSpPr>
        <p:spPr>
          <a:xfrm>
            <a:off x="858028" y="961902"/>
            <a:ext cx="790575" cy="342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Montserrat" panose="00000500000000000000" pitchFamily="2" charset="-52"/>
              <a:ea typeface="+mn-ea"/>
              <a:cs typeface="+mn-cs"/>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144508"/>
            <a:ext cx="1182067" cy="69905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09" y="151374"/>
            <a:ext cx="972390" cy="685319"/>
          </a:xfrm>
          <a:prstGeom prst="rect">
            <a:avLst/>
          </a:prstGeom>
        </p:spPr>
      </p:pic>
      <p:sp>
        <p:nvSpPr>
          <p:cNvPr id="2" name="Прямоугольник 1"/>
          <p:cNvSpPr/>
          <p:nvPr/>
        </p:nvSpPr>
        <p:spPr>
          <a:xfrm>
            <a:off x="701039" y="1175214"/>
            <a:ext cx="8293387" cy="1384995"/>
          </a:xfrm>
          <a:prstGeom prst="rect">
            <a:avLst/>
          </a:prstGeom>
        </p:spPr>
        <p:txBody>
          <a:bodyPr wrap="square">
            <a:spAutoFit/>
          </a:bodyPr>
          <a:lstStyle/>
          <a:p>
            <a:r>
              <a:rPr lang="ru-RU" sz="1400" dirty="0"/>
              <a:t>Итоговое сочинение, соответствующее установленным требованиям, оценивается по критериям:</a:t>
            </a:r>
          </a:p>
          <a:p>
            <a:r>
              <a:rPr lang="ru-RU" sz="1400" b="1" dirty="0"/>
              <a:t>1.</a:t>
            </a:r>
            <a:r>
              <a:rPr lang="ru-RU" sz="1400" dirty="0"/>
              <a:t>	</a:t>
            </a:r>
            <a:r>
              <a:rPr lang="ru-RU" sz="1400" b="1" dirty="0"/>
              <a:t>«Соответствие теме»;</a:t>
            </a:r>
          </a:p>
          <a:p>
            <a:r>
              <a:rPr lang="ru-RU" sz="1400" b="1" dirty="0"/>
              <a:t>2.	</a:t>
            </a:r>
            <a:r>
              <a:rPr lang="ru-RU" sz="1400" b="1" dirty="0">
                <a:solidFill>
                  <a:srgbClr val="C00000"/>
                </a:solidFill>
              </a:rPr>
              <a:t>«Аргументация. Привлечение литературного материала»;</a:t>
            </a:r>
          </a:p>
          <a:p>
            <a:r>
              <a:rPr lang="ru-RU" sz="1400" dirty="0"/>
              <a:t>3.	«Композиция и логика рассуждения»;</a:t>
            </a:r>
          </a:p>
          <a:p>
            <a:r>
              <a:rPr lang="ru-RU" sz="1400" dirty="0"/>
              <a:t>4.	«Качество письменной речи»;</a:t>
            </a:r>
          </a:p>
          <a:p>
            <a:r>
              <a:rPr lang="ru-RU" sz="1400" dirty="0"/>
              <a:t>5.	«Грамотность».</a:t>
            </a:r>
          </a:p>
        </p:txBody>
      </p:sp>
      <p:graphicFrame>
        <p:nvGraphicFramePr>
          <p:cNvPr id="12" name="Диаграмма 11"/>
          <p:cNvGraphicFramePr/>
          <p:nvPr>
            <p:extLst>
              <p:ext uri="{D42A27DB-BD31-4B8C-83A1-F6EECF244321}">
                <p14:modId xmlns:p14="http://schemas.microsoft.com/office/powerpoint/2010/main" val="873312677"/>
              </p:ext>
            </p:extLst>
          </p:nvPr>
        </p:nvGraphicFramePr>
        <p:xfrm>
          <a:off x="3787140" y="2247900"/>
          <a:ext cx="5207287" cy="28346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69415436"/>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22945</TotalTime>
  <Words>1699</Words>
  <Application>Microsoft Office PowerPoint</Application>
  <PresentationFormat>Экран (16:9)</PresentationFormat>
  <Paragraphs>434</Paragraphs>
  <Slides>30</Slides>
  <Notes>8</Notes>
  <HiddenSlides>0</HiddenSlides>
  <MMClips>0</MMClips>
  <ScaleCrop>false</ScaleCrop>
  <HeadingPairs>
    <vt:vector size="6" baseType="variant">
      <vt:variant>
        <vt:lpstr>Использованные шрифты</vt:lpstr>
      </vt:variant>
      <vt:variant>
        <vt:i4>5</vt:i4>
      </vt:variant>
      <vt:variant>
        <vt:lpstr>Тема</vt:lpstr>
      </vt:variant>
      <vt:variant>
        <vt:i4>4</vt:i4>
      </vt:variant>
      <vt:variant>
        <vt:lpstr>Заголовки слайдов</vt:lpstr>
      </vt:variant>
      <vt:variant>
        <vt:i4>30</vt:i4>
      </vt:variant>
    </vt:vector>
  </HeadingPairs>
  <TitlesOfParts>
    <vt:vector size="39" baseType="lpstr">
      <vt:lpstr>Arial</vt:lpstr>
      <vt:lpstr>Calibri</vt:lpstr>
      <vt:lpstr>Montserrat</vt:lpstr>
      <vt:lpstr>Times New Roman</vt:lpstr>
      <vt:lpstr>Wingdings</vt:lpstr>
      <vt:lpstr>2_Тема Office</vt:lpstr>
      <vt:lpstr>12_Тема Office</vt:lpstr>
      <vt:lpstr>5_Тема Office</vt:lpstr>
      <vt:lpstr>4_Тема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Гульфия Ахвердиева</dc:creator>
  <cp:lastModifiedBy>user</cp:lastModifiedBy>
  <cp:revision>881</cp:revision>
  <cp:lastPrinted>2024-09-19T06:13:23Z</cp:lastPrinted>
  <dcterms:created xsi:type="dcterms:W3CDTF">2021-03-03T11:56:15Z</dcterms:created>
  <dcterms:modified xsi:type="dcterms:W3CDTF">2024-11-26T15:27:04Z</dcterms:modified>
</cp:coreProperties>
</file>